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72" r:id="rId6"/>
    <p:sldId id="282" r:id="rId7"/>
    <p:sldId id="268" r:id="rId8"/>
    <p:sldId id="269" r:id="rId9"/>
    <p:sldId id="273" r:id="rId10"/>
    <p:sldId id="275" r:id="rId11"/>
    <p:sldId id="277" r:id="rId12"/>
    <p:sldId id="283" r:id="rId13"/>
    <p:sldId id="284" r:id="rId14"/>
    <p:sldId id="285" r:id="rId15"/>
    <p:sldId id="286" r:id="rId16"/>
    <p:sldId id="287" r:id="rId17"/>
    <p:sldId id="288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013"/>
    <a:srgbClr val="703012"/>
    <a:srgbClr val="F40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487" autoAdjust="0"/>
  </p:normalViewPr>
  <p:slideViewPr>
    <p:cSldViewPr snapToGrid="0" snapToObjects="1"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2A19-2FB0-8049-8AF2-F300CCEB00F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E8C5-ABCC-C946-B0FE-312DA779D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4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2A19-2FB0-8049-8AF2-F300CCEB00F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E8C5-ABCC-C946-B0FE-312DA779D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3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2A19-2FB0-8049-8AF2-F300CCEB00F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E8C5-ABCC-C946-B0FE-312DA779D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4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2A19-2FB0-8049-8AF2-F300CCEB00F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E8C5-ABCC-C946-B0FE-312DA779D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6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2A19-2FB0-8049-8AF2-F300CCEB00F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E8C5-ABCC-C946-B0FE-312DA779D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2A19-2FB0-8049-8AF2-F300CCEB00F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E8C5-ABCC-C946-B0FE-312DA779D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9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2A19-2FB0-8049-8AF2-F300CCEB00F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E8C5-ABCC-C946-B0FE-312DA779D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0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2A19-2FB0-8049-8AF2-F300CCEB00F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E8C5-ABCC-C946-B0FE-312DA779D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0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2A19-2FB0-8049-8AF2-F300CCEB00F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E8C5-ABCC-C946-B0FE-312DA779D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0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2A19-2FB0-8049-8AF2-F300CCEB00F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E8C5-ABCC-C946-B0FE-312DA779D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7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2A19-2FB0-8049-8AF2-F300CCEB00F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E8C5-ABCC-C946-B0FE-312DA779D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8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C2A19-2FB0-8049-8AF2-F300CCEB00F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4E8C5-ABCC-C946-B0FE-312DA779D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5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843603" y="223214"/>
            <a:ext cx="3744913" cy="1168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lv-LV" sz="2800" b="1" dirty="0">
                <a:solidFill>
                  <a:srgbClr val="7F0013"/>
                </a:solidFill>
                <a:latin typeface="Times New Roman" charset="0"/>
                <a:cs typeface="Times New Roman" charset="0"/>
              </a:rPr>
              <a:t>LATVIJAS FUTBOLA </a:t>
            </a:r>
            <a:r>
              <a:rPr lang="lv-LV" sz="2800" b="1" dirty="0" smtClean="0">
                <a:solidFill>
                  <a:srgbClr val="7F0013"/>
                </a:solidFill>
                <a:latin typeface="Times New Roman" charset="0"/>
                <a:cs typeface="Times New Roman" charset="0"/>
              </a:rPr>
              <a:t>FEDERĀCIJA</a:t>
            </a:r>
            <a:r>
              <a:rPr lang="lv-LV" sz="2800" b="1" dirty="0" smtClean="0">
                <a:solidFill>
                  <a:scrgbClr r="0" g="0" b="0"/>
                </a:solidFill>
                <a:latin typeface="Times New Roman" charset="0"/>
                <a:cs typeface="Times New Roman" charset="0"/>
              </a:rPr>
              <a:t/>
            </a:r>
            <a:br>
              <a:rPr lang="lv-LV" sz="2800" b="1" dirty="0" smtClean="0">
                <a:solidFill>
                  <a:scrgbClr r="0" g="0" b="0"/>
                </a:solidFill>
                <a:latin typeface="Times New Roman" charset="0"/>
                <a:cs typeface="Times New Roman" charset="0"/>
              </a:rPr>
            </a:br>
            <a:r>
              <a:rPr lang="lv-LV" sz="2200" b="1" dirty="0" smtClean="0">
                <a:solidFill>
                  <a:srgbClr val="948A54"/>
                </a:solidFill>
                <a:latin typeface="Times New Roman" charset="0"/>
                <a:cs typeface="Times New Roman" charset="0"/>
              </a:rPr>
              <a:t>TRENERU APMACĪBA</a:t>
            </a:r>
            <a:endParaRPr lang="lv-LV" sz="2200" b="1" dirty="0">
              <a:solidFill>
                <a:srgbClr val="948A54"/>
              </a:solidFill>
              <a:latin typeface="Times New Roman" charset="0"/>
              <a:cs typeface="Times New Roman" charset="0"/>
            </a:endParaRPr>
          </a:p>
        </p:txBody>
      </p:sp>
      <p:pic>
        <p:nvPicPr>
          <p:cNvPr id="5" name="Picture 2" descr="C:\Users\andis\Documents\Logo\LFF logo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58" y="223214"/>
            <a:ext cx="1168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 flipV="1">
            <a:off x="115616" y="1506396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5616" y="97177"/>
            <a:ext cx="8915495" cy="0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170708" y="1911939"/>
            <a:ext cx="4800600" cy="63523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lv-LV" sz="3600" b="1" dirty="0">
                <a:solidFill>
                  <a:schemeClr val="bg2">
                    <a:lumMod val="50000"/>
                  </a:schemeClr>
                </a:solidFill>
                <a:latin typeface="Times New Roman" charset="0"/>
                <a:cs typeface="Times New Roman" charset="0"/>
              </a:rPr>
              <a:t>SPĒLES	  ANALĪZE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782879"/>
              </p:ext>
            </p:extLst>
          </p:nvPr>
        </p:nvGraphicFramePr>
        <p:xfrm>
          <a:off x="115616" y="3150704"/>
          <a:ext cx="891549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099"/>
                <a:gridCol w="1783099"/>
                <a:gridCol w="1783099"/>
                <a:gridCol w="1783099"/>
                <a:gridCol w="17830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F0013"/>
                          </a:solidFill>
                        </a:rPr>
                        <a:t>DATUMS</a:t>
                      </a:r>
                      <a:endParaRPr lang="en-US" dirty="0">
                        <a:solidFill>
                          <a:srgbClr val="7F0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F0013"/>
                          </a:solidFill>
                        </a:rPr>
                        <a:t>VIETA</a:t>
                      </a:r>
                      <a:endParaRPr lang="en-US" dirty="0">
                        <a:solidFill>
                          <a:srgbClr val="7F0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F0013"/>
                          </a:solidFill>
                        </a:rPr>
                        <a:t>LAIKS</a:t>
                      </a:r>
                      <a:endParaRPr lang="en-US" dirty="0">
                        <a:solidFill>
                          <a:srgbClr val="7F0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F0013"/>
                          </a:solidFill>
                        </a:rPr>
                        <a:t>SACENSĪBAS</a:t>
                      </a:r>
                      <a:endParaRPr lang="en-US" dirty="0">
                        <a:solidFill>
                          <a:srgbClr val="7F0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F0013"/>
                          </a:solidFill>
                        </a:rPr>
                        <a:t>AUTORS</a:t>
                      </a:r>
                      <a:endParaRPr lang="en-US" dirty="0">
                        <a:solidFill>
                          <a:srgbClr val="7F0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>
          <a:xfrm flipV="1">
            <a:off x="115616" y="6738796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2778" y="2229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666994"/>
              </p:ext>
            </p:extLst>
          </p:nvPr>
        </p:nvGraphicFramePr>
        <p:xfrm>
          <a:off x="115615" y="4600225"/>
          <a:ext cx="89154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6198"/>
                <a:gridCol w="891550"/>
                <a:gridCol w="891550"/>
                <a:gridCol w="3566198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F0013"/>
                          </a:solidFill>
                        </a:rPr>
                        <a:t>KOMANDA</a:t>
                      </a:r>
                      <a:endParaRPr lang="en-US" dirty="0">
                        <a:solidFill>
                          <a:srgbClr val="7F0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LATVIJA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F0013"/>
                          </a:solidFill>
                        </a:rPr>
                        <a:t>LAUKUMA</a:t>
                      </a:r>
                      <a:r>
                        <a:rPr lang="en-US" b="1" baseline="0" dirty="0" smtClean="0">
                          <a:solidFill>
                            <a:srgbClr val="7F0013"/>
                          </a:solidFill>
                        </a:rPr>
                        <a:t> SAIMNIEKI</a:t>
                      </a:r>
                      <a:endParaRPr lang="en-US" b="1" dirty="0">
                        <a:solidFill>
                          <a:srgbClr val="7F0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F0013"/>
                          </a:solidFill>
                        </a:rPr>
                        <a:t>REZULTĀTS</a:t>
                      </a:r>
                      <a:endParaRPr lang="en-US" b="1" dirty="0">
                        <a:solidFill>
                          <a:srgbClr val="7F0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F0013"/>
                          </a:solidFill>
                        </a:rPr>
                        <a:t>VIESU KOMANDA</a:t>
                      </a:r>
                      <a:endParaRPr lang="en-US" b="1" dirty="0">
                        <a:solidFill>
                          <a:srgbClr val="7F0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8" name="Straight Connector 37"/>
          <p:cNvCxnSpPr/>
          <p:nvPr/>
        </p:nvCxnSpPr>
        <p:spPr>
          <a:xfrm flipV="1">
            <a:off x="115616" y="2942906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9" name="Picture 38" descr="LFfT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107" y="223214"/>
            <a:ext cx="1122003" cy="113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52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ndis\Documents\Logo\LFF logo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6" y="191293"/>
            <a:ext cx="405784" cy="40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491640" y="187850"/>
            <a:ext cx="2003778" cy="397319"/>
          </a:xfrm>
        </p:spPr>
        <p:txBody>
          <a:bodyPr>
            <a:noAutofit/>
          </a:bodyPr>
          <a:lstStyle/>
          <a:p>
            <a:pPr algn="l" eaLnBrk="1" hangingPunct="1"/>
            <a:r>
              <a:rPr lang="lv-LV" sz="1600" b="1" dirty="0" smtClean="0">
                <a:solidFill>
                  <a:srgbClr val="7F0013"/>
                </a:solidFill>
                <a:latin typeface="Times New Roman" charset="0"/>
                <a:cs typeface="Times New Roman" charset="0"/>
              </a:rPr>
              <a:t>SPĒLES ANALĪZE</a:t>
            </a:r>
            <a:endParaRPr lang="lv-LV" sz="1600" b="1" dirty="0">
              <a:solidFill>
                <a:srgbClr val="7F0013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07912" y="721274"/>
            <a:ext cx="36395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lv-LV" sz="2000" b="1" dirty="0">
                <a:latin typeface="Times New Roman" charset="0"/>
                <a:cs typeface="Times New Roman" charset="0"/>
              </a:rPr>
              <a:t>AIZSARDZĪBAS   DARBĪBAS</a:t>
            </a:r>
          </a:p>
        </p:txBody>
      </p:sp>
      <p:pic>
        <p:nvPicPr>
          <p:cNvPr id="25" name="Picture 24" descr="Laukums 11p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6" y="1295509"/>
            <a:ext cx="3599966" cy="5212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9" name="Picture 28" descr="LFfTI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440" y="149037"/>
            <a:ext cx="444671" cy="448040"/>
          </a:xfrm>
          <a:prstGeom prst="rect">
            <a:avLst/>
          </a:prstGeom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459065"/>
              </p:ext>
            </p:extLst>
          </p:nvPr>
        </p:nvGraphicFramePr>
        <p:xfrm>
          <a:off x="9398000" y="-44377"/>
          <a:ext cx="2191582" cy="562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5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Copy -&gt; Paste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9786982" y="467544"/>
            <a:ext cx="1338701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9919183" y="1212276"/>
            <a:ext cx="1206500" cy="165126"/>
          </a:xfrm>
          <a:custGeom>
            <a:avLst/>
            <a:gdLst>
              <a:gd name="connsiteX0" fmla="*/ 0 w 1206500"/>
              <a:gd name="connsiteY0" fmla="*/ 165126 h 165126"/>
              <a:gd name="connsiteX1" fmla="*/ 127000 w 1206500"/>
              <a:gd name="connsiteY1" fmla="*/ 25426 h 165126"/>
              <a:gd name="connsiteX2" fmla="*/ 241300 w 1206500"/>
              <a:gd name="connsiteY2" fmla="*/ 152426 h 165126"/>
              <a:gd name="connsiteX3" fmla="*/ 393700 w 1206500"/>
              <a:gd name="connsiteY3" fmla="*/ 12726 h 165126"/>
              <a:gd name="connsiteX4" fmla="*/ 508000 w 1206500"/>
              <a:gd name="connsiteY4" fmla="*/ 152426 h 165126"/>
              <a:gd name="connsiteX5" fmla="*/ 647700 w 1206500"/>
              <a:gd name="connsiteY5" fmla="*/ 26 h 165126"/>
              <a:gd name="connsiteX6" fmla="*/ 749300 w 1206500"/>
              <a:gd name="connsiteY6" fmla="*/ 139726 h 165126"/>
              <a:gd name="connsiteX7" fmla="*/ 889000 w 1206500"/>
              <a:gd name="connsiteY7" fmla="*/ 26 h 165126"/>
              <a:gd name="connsiteX8" fmla="*/ 977900 w 1206500"/>
              <a:gd name="connsiteY8" fmla="*/ 127026 h 165126"/>
              <a:gd name="connsiteX9" fmla="*/ 1092200 w 1206500"/>
              <a:gd name="connsiteY9" fmla="*/ 25426 h 165126"/>
              <a:gd name="connsiteX10" fmla="*/ 1206500 w 1206500"/>
              <a:gd name="connsiteY10" fmla="*/ 12726 h 1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6500" h="165126">
                <a:moveTo>
                  <a:pt x="0" y="165126"/>
                </a:moveTo>
                <a:cubicBezTo>
                  <a:pt x="43391" y="96334"/>
                  <a:pt x="86783" y="27543"/>
                  <a:pt x="127000" y="25426"/>
                </a:cubicBezTo>
                <a:cubicBezTo>
                  <a:pt x="167217" y="23309"/>
                  <a:pt x="196850" y="154543"/>
                  <a:pt x="241300" y="152426"/>
                </a:cubicBezTo>
                <a:cubicBezTo>
                  <a:pt x="285750" y="150309"/>
                  <a:pt x="349250" y="12726"/>
                  <a:pt x="393700" y="12726"/>
                </a:cubicBezTo>
                <a:cubicBezTo>
                  <a:pt x="438150" y="12726"/>
                  <a:pt x="465667" y="154543"/>
                  <a:pt x="508000" y="152426"/>
                </a:cubicBezTo>
                <a:cubicBezTo>
                  <a:pt x="550333" y="150309"/>
                  <a:pt x="607483" y="2143"/>
                  <a:pt x="647700" y="26"/>
                </a:cubicBezTo>
                <a:cubicBezTo>
                  <a:pt x="687917" y="-2091"/>
                  <a:pt x="709083" y="139726"/>
                  <a:pt x="749300" y="139726"/>
                </a:cubicBezTo>
                <a:cubicBezTo>
                  <a:pt x="789517" y="139726"/>
                  <a:pt x="850900" y="2143"/>
                  <a:pt x="889000" y="26"/>
                </a:cubicBezTo>
                <a:cubicBezTo>
                  <a:pt x="927100" y="-2091"/>
                  <a:pt x="944033" y="122793"/>
                  <a:pt x="977900" y="127026"/>
                </a:cubicBezTo>
                <a:cubicBezTo>
                  <a:pt x="1011767" y="131259"/>
                  <a:pt x="1054100" y="44476"/>
                  <a:pt x="1092200" y="25426"/>
                </a:cubicBezTo>
                <a:cubicBezTo>
                  <a:pt x="1130300" y="6376"/>
                  <a:pt x="1168400" y="9551"/>
                  <a:pt x="1206500" y="12726"/>
                </a:cubicBezTo>
              </a:path>
            </a:pathLst>
          </a:cu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9786982" y="886644"/>
            <a:ext cx="1338701" cy="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Picture 36" descr="tango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900" y="1538043"/>
            <a:ext cx="161418" cy="161418"/>
          </a:xfrm>
          <a:prstGeom prst="rect">
            <a:avLst/>
          </a:prstGeom>
        </p:spPr>
      </p:pic>
      <p:sp>
        <p:nvSpPr>
          <p:cNvPr id="38" name="AutoShape 35"/>
          <p:cNvSpPr>
            <a:spLocks noChangeArrowheads="1"/>
          </p:cNvSpPr>
          <p:nvPr/>
        </p:nvSpPr>
        <p:spPr bwMode="auto">
          <a:xfrm>
            <a:off x="10342452" y="1843479"/>
            <a:ext cx="389731" cy="2714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Calibri" charset="0"/>
              </a:rPr>
              <a:t>1</a:t>
            </a:r>
            <a: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  <a:t/>
            </a:r>
            <a:b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</a:br>
            <a:endParaRPr lang="nl-NL" sz="1000" b="1" dirty="0">
              <a:solidFill>
                <a:schemeClr val="hlink"/>
              </a:solidFill>
              <a:latin typeface="Times New Roman"/>
              <a:cs typeface="Times New Roman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0262983" y="2213378"/>
            <a:ext cx="555118" cy="268043"/>
            <a:chOff x="-1266318" y="3064278"/>
            <a:chExt cx="555118" cy="268043"/>
          </a:xfrm>
          <a:effectLst/>
        </p:grpSpPr>
        <p:sp>
          <p:nvSpPr>
            <p:cNvPr id="39" name="Oval 38"/>
            <p:cNvSpPr/>
            <p:nvPr/>
          </p:nvSpPr>
          <p:spPr>
            <a:xfrm>
              <a:off x="-1143000" y="3064278"/>
              <a:ext cx="266700" cy="26804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-1266318" y="3086100"/>
              <a:ext cx="5551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   11</a:t>
              </a:r>
              <a:endParaRPr lang="en-US" sz="10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0232518" y="2633821"/>
            <a:ext cx="555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1</a:t>
            </a:r>
            <a:endParaRPr lang="en-US" sz="1000" dirty="0"/>
          </a:p>
        </p:txBody>
      </p:sp>
      <p:sp>
        <p:nvSpPr>
          <p:cNvPr id="43" name="Rectangle 42"/>
          <p:cNvSpPr/>
          <p:nvPr/>
        </p:nvSpPr>
        <p:spPr>
          <a:xfrm>
            <a:off x="10022968" y="3352800"/>
            <a:ext cx="1028700" cy="1485900"/>
          </a:xfrm>
          <a:prstGeom prst="rect">
            <a:avLst/>
          </a:prstGeom>
          <a:solidFill>
            <a:srgbClr val="FF0000">
              <a:alpha val="22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237658" y="2984500"/>
            <a:ext cx="599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</a:t>
            </a:r>
            <a:endParaRPr lang="en-US" sz="1200" dirty="0"/>
          </a:p>
        </p:txBody>
      </p:sp>
      <p:sp>
        <p:nvSpPr>
          <p:cNvPr id="56" name="Rectangle 1"/>
          <p:cNvSpPr>
            <a:spLocks noChangeArrowheads="1"/>
          </p:cNvSpPr>
          <p:nvPr/>
        </p:nvSpPr>
        <p:spPr bwMode="auto">
          <a:xfrm>
            <a:off x="0" y="1002605"/>
            <a:ext cx="2698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lv-LV" sz="1400" b="1" dirty="0">
                <a:latin typeface="Times New Roman" charset="0"/>
                <a:ea typeface="Calibri" charset="0"/>
                <a:cs typeface="Times New Roman" charset="0"/>
              </a:rPr>
              <a:t>Kopējā spēles shēma aizsardzībā</a:t>
            </a:r>
            <a:endParaRPr lang="lv-LV" sz="1400" dirty="0">
              <a:ea typeface="Calibri" charset="0"/>
              <a:cs typeface="Times New Roman" charset="0"/>
            </a:endParaRPr>
          </a:p>
        </p:txBody>
      </p:sp>
      <p:sp>
        <p:nvSpPr>
          <p:cNvPr id="57" name="Subtitle 2"/>
          <p:cNvSpPr txBox="1">
            <a:spLocks/>
          </p:cNvSpPr>
          <p:nvPr/>
        </p:nvSpPr>
        <p:spPr bwMode="auto">
          <a:xfrm>
            <a:off x="4000500" y="1212276"/>
            <a:ext cx="49149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lv-LV" sz="1400" b="1" dirty="0">
                <a:latin typeface="Times New Roman" charset="0"/>
                <a:cs typeface="Times New Roman" charset="0"/>
              </a:rPr>
              <a:t>1. Komandas organizācija aizsardzībā</a:t>
            </a:r>
            <a:r>
              <a:rPr lang="lv-LV" sz="1400" b="1" dirty="0" smtClean="0">
                <a:latin typeface="Times New Roman" charset="0"/>
                <a:cs typeface="Times New Roman" charset="0"/>
              </a:rPr>
              <a:t>:</a:t>
            </a:r>
            <a:br>
              <a:rPr lang="lv-LV" sz="1400" b="1" dirty="0" smtClean="0">
                <a:latin typeface="Times New Roman" charset="0"/>
                <a:cs typeface="Times New Roman" charset="0"/>
              </a:rPr>
            </a:br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lv-LV" sz="1400" b="1" dirty="0" smtClean="0">
                <a:latin typeface="Times New Roman" charset="0"/>
                <a:cs typeface="Times New Roman" charset="0"/>
              </a:rPr>
              <a:t>2</a:t>
            </a:r>
            <a:r>
              <a:rPr lang="lv-LV" sz="1400" b="1" dirty="0">
                <a:latin typeface="Times New Roman" charset="0"/>
                <a:cs typeface="Times New Roman" charset="0"/>
              </a:rPr>
              <a:t>. Cik ātri notiek pāreja no </a:t>
            </a:r>
            <a:r>
              <a:rPr lang="lv-LV" sz="1400" b="1" dirty="0" smtClean="0">
                <a:latin typeface="Times New Roman" charset="0"/>
                <a:cs typeface="Times New Roman" charset="0"/>
              </a:rPr>
              <a:t>uzbrukumā aizsardībā?</a:t>
            </a:r>
            <a:br>
              <a:rPr lang="lv-LV" sz="1400" b="1" dirty="0" smtClean="0">
                <a:latin typeface="Times New Roman" charset="0"/>
                <a:cs typeface="Times New Roman" charset="0"/>
              </a:rPr>
            </a:br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lv-LV" sz="1400" b="1" dirty="0" smtClean="0">
                <a:latin typeface="Times New Roman" charset="0"/>
                <a:cs typeface="Times New Roman" charset="0"/>
              </a:rPr>
              <a:t>3</a:t>
            </a:r>
            <a:r>
              <a:rPr lang="lv-LV" sz="1400" b="1" dirty="0">
                <a:latin typeface="Times New Roman" charset="0"/>
                <a:cs typeface="Times New Roman" charset="0"/>
              </a:rPr>
              <a:t>. Kur sākas bumbas atņemšana</a:t>
            </a:r>
            <a:r>
              <a:rPr lang="lv-LV" sz="1400" b="1" dirty="0" smtClean="0">
                <a:latin typeface="Times New Roman" charset="0"/>
                <a:cs typeface="Times New Roman" charset="0"/>
              </a:rPr>
              <a:t>?</a:t>
            </a:r>
            <a:br>
              <a:rPr lang="lv-LV" sz="1400" b="1" dirty="0" smtClean="0">
                <a:latin typeface="Times New Roman" charset="0"/>
                <a:cs typeface="Times New Roman" charset="0"/>
              </a:rPr>
            </a:br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lv-LV" sz="1400" b="1" dirty="0" smtClean="0">
                <a:latin typeface="Times New Roman" charset="0"/>
                <a:cs typeface="Times New Roman" charset="0"/>
              </a:rPr>
              <a:t>4</a:t>
            </a:r>
            <a:r>
              <a:rPr lang="lv-LV" sz="1400" b="1" dirty="0">
                <a:latin typeface="Times New Roman" charset="0"/>
                <a:cs typeface="Times New Roman" charset="0"/>
              </a:rPr>
              <a:t>. Vai tiek pielietots presings</a:t>
            </a:r>
            <a:r>
              <a:rPr lang="lv-LV" sz="1400" b="1" dirty="0" smtClean="0">
                <a:latin typeface="Times New Roman" charset="0"/>
                <a:cs typeface="Times New Roman" charset="0"/>
              </a:rPr>
              <a:t>?</a:t>
            </a:r>
            <a:br>
              <a:rPr lang="lv-LV" sz="1400" b="1" dirty="0" smtClean="0">
                <a:latin typeface="Times New Roman" charset="0"/>
                <a:cs typeface="Times New Roman" charset="0"/>
              </a:rPr>
            </a:br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lv-LV" sz="1400" b="1" dirty="0" smtClean="0">
                <a:latin typeface="Times New Roman" charset="0"/>
                <a:cs typeface="Times New Roman" charset="0"/>
              </a:rPr>
              <a:t>5</a:t>
            </a:r>
            <a:r>
              <a:rPr lang="lv-LV" sz="1400" b="1" dirty="0">
                <a:latin typeface="Times New Roman" charset="0"/>
                <a:cs typeface="Times New Roman" charset="0"/>
              </a:rPr>
              <a:t>. Spēlētāju sadarbība un līnijas starp spēlētājiem (kompaktums)</a:t>
            </a:r>
            <a:r>
              <a:rPr lang="lv-LV" sz="1400" b="1" dirty="0" smtClean="0">
                <a:latin typeface="Times New Roman" charset="0"/>
                <a:cs typeface="Times New Roman" charset="0"/>
              </a:rPr>
              <a:t>:</a:t>
            </a:r>
            <a:br>
              <a:rPr lang="lv-LV" sz="1400" b="1" dirty="0" smtClean="0">
                <a:latin typeface="Times New Roman" charset="0"/>
                <a:cs typeface="Times New Roman" charset="0"/>
              </a:rPr>
            </a:br>
            <a:endParaRPr lang="lv-LV" sz="1400" b="1" dirty="0" smtClean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lv-LV" sz="1400" b="1" dirty="0">
                <a:latin typeface="Times New Roman" charset="0"/>
                <a:cs typeface="Times New Roman" charset="0"/>
              </a:rPr>
              <a:t>6. Vājās vietas (spēlētāji)</a:t>
            </a:r>
            <a:r>
              <a:rPr lang="lv-LV" sz="1400" b="1" dirty="0" smtClean="0">
                <a:latin typeface="Times New Roman" charset="0"/>
                <a:cs typeface="Times New Roman" charset="0"/>
              </a:rPr>
              <a:t>:</a:t>
            </a:r>
            <a:br>
              <a:rPr lang="lv-LV" sz="1400" b="1" dirty="0" smtClean="0">
                <a:latin typeface="Times New Roman" charset="0"/>
                <a:cs typeface="Times New Roman" charset="0"/>
              </a:rPr>
            </a:br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lv-LV" sz="1400" b="1" dirty="0">
                <a:latin typeface="Times New Roman" charset="0"/>
                <a:cs typeface="Times New Roman" charset="0"/>
              </a:rPr>
              <a:t>7. Stiprās puses</a:t>
            </a:r>
            <a:r>
              <a:rPr lang="lv-LV" sz="1400" b="1" dirty="0" smtClean="0">
                <a:latin typeface="Times New Roman" charset="0"/>
                <a:cs typeface="Times New Roman" charset="0"/>
              </a:rPr>
              <a:t>:</a:t>
            </a:r>
            <a:br>
              <a:rPr lang="lv-LV" sz="1400" b="1" dirty="0" smtClean="0">
                <a:latin typeface="Times New Roman" charset="0"/>
                <a:cs typeface="Times New Roman" charset="0"/>
              </a:rPr>
            </a:br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lv-LV" sz="1400" b="1" dirty="0" smtClean="0">
                <a:latin typeface="Times New Roman" charset="0"/>
                <a:cs typeface="Times New Roman" charset="0"/>
              </a:rPr>
              <a:t>8</a:t>
            </a:r>
            <a:r>
              <a:rPr lang="lv-LV" sz="1400" b="1" dirty="0">
                <a:latin typeface="Times New Roman" charset="0"/>
                <a:cs typeface="Times New Roman" charset="0"/>
              </a:rPr>
              <a:t>. Atslēgas spēlētāju raksturojums:</a:t>
            </a: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115616" y="681745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115616" y="6738796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15616" y="97177"/>
            <a:ext cx="8915495" cy="0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40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ndis\Documents\Logo\LFF logo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6" y="191293"/>
            <a:ext cx="405784" cy="40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491640" y="187850"/>
            <a:ext cx="2003778" cy="397319"/>
          </a:xfrm>
        </p:spPr>
        <p:txBody>
          <a:bodyPr>
            <a:noAutofit/>
          </a:bodyPr>
          <a:lstStyle/>
          <a:p>
            <a:pPr algn="l" eaLnBrk="1" hangingPunct="1"/>
            <a:r>
              <a:rPr lang="lv-LV" sz="1600" b="1" dirty="0" smtClean="0">
                <a:solidFill>
                  <a:srgbClr val="7F0013"/>
                </a:solidFill>
                <a:latin typeface="Times New Roman" charset="0"/>
                <a:cs typeface="Times New Roman" charset="0"/>
              </a:rPr>
              <a:t>SPĒLES ANALĪZE</a:t>
            </a:r>
            <a:endParaRPr lang="lv-LV" sz="1600" b="1" dirty="0">
              <a:solidFill>
                <a:srgbClr val="7F0013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28602" y="721274"/>
            <a:ext cx="3398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lv-LV" sz="2000" b="1" dirty="0" smtClean="0">
                <a:latin typeface="Times New Roman" charset="0"/>
                <a:cs typeface="Times New Roman" charset="0"/>
              </a:rPr>
              <a:t>UZBRUKUMA   </a:t>
            </a:r>
            <a:r>
              <a:rPr lang="lv-LV" sz="2000" b="1" dirty="0">
                <a:latin typeface="Times New Roman" charset="0"/>
                <a:cs typeface="Times New Roman" charset="0"/>
              </a:rPr>
              <a:t>DARBĪBAS</a:t>
            </a:r>
          </a:p>
        </p:txBody>
      </p:sp>
      <p:pic>
        <p:nvPicPr>
          <p:cNvPr id="25" name="Picture 24" descr="Laukums 11p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6" y="1295509"/>
            <a:ext cx="3599966" cy="5212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9" name="Picture 28" descr="LFfTI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440" y="149037"/>
            <a:ext cx="444671" cy="448040"/>
          </a:xfrm>
          <a:prstGeom prst="rect">
            <a:avLst/>
          </a:prstGeom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588878"/>
              </p:ext>
            </p:extLst>
          </p:nvPr>
        </p:nvGraphicFramePr>
        <p:xfrm>
          <a:off x="9398000" y="-44377"/>
          <a:ext cx="2191582" cy="562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5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Copy -&gt; Paste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9786982" y="467544"/>
            <a:ext cx="1338701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9919183" y="1212276"/>
            <a:ext cx="1206500" cy="165126"/>
          </a:xfrm>
          <a:custGeom>
            <a:avLst/>
            <a:gdLst>
              <a:gd name="connsiteX0" fmla="*/ 0 w 1206500"/>
              <a:gd name="connsiteY0" fmla="*/ 165126 h 165126"/>
              <a:gd name="connsiteX1" fmla="*/ 127000 w 1206500"/>
              <a:gd name="connsiteY1" fmla="*/ 25426 h 165126"/>
              <a:gd name="connsiteX2" fmla="*/ 241300 w 1206500"/>
              <a:gd name="connsiteY2" fmla="*/ 152426 h 165126"/>
              <a:gd name="connsiteX3" fmla="*/ 393700 w 1206500"/>
              <a:gd name="connsiteY3" fmla="*/ 12726 h 165126"/>
              <a:gd name="connsiteX4" fmla="*/ 508000 w 1206500"/>
              <a:gd name="connsiteY4" fmla="*/ 152426 h 165126"/>
              <a:gd name="connsiteX5" fmla="*/ 647700 w 1206500"/>
              <a:gd name="connsiteY5" fmla="*/ 26 h 165126"/>
              <a:gd name="connsiteX6" fmla="*/ 749300 w 1206500"/>
              <a:gd name="connsiteY6" fmla="*/ 139726 h 165126"/>
              <a:gd name="connsiteX7" fmla="*/ 889000 w 1206500"/>
              <a:gd name="connsiteY7" fmla="*/ 26 h 165126"/>
              <a:gd name="connsiteX8" fmla="*/ 977900 w 1206500"/>
              <a:gd name="connsiteY8" fmla="*/ 127026 h 165126"/>
              <a:gd name="connsiteX9" fmla="*/ 1092200 w 1206500"/>
              <a:gd name="connsiteY9" fmla="*/ 25426 h 165126"/>
              <a:gd name="connsiteX10" fmla="*/ 1206500 w 1206500"/>
              <a:gd name="connsiteY10" fmla="*/ 12726 h 1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6500" h="165126">
                <a:moveTo>
                  <a:pt x="0" y="165126"/>
                </a:moveTo>
                <a:cubicBezTo>
                  <a:pt x="43391" y="96334"/>
                  <a:pt x="86783" y="27543"/>
                  <a:pt x="127000" y="25426"/>
                </a:cubicBezTo>
                <a:cubicBezTo>
                  <a:pt x="167217" y="23309"/>
                  <a:pt x="196850" y="154543"/>
                  <a:pt x="241300" y="152426"/>
                </a:cubicBezTo>
                <a:cubicBezTo>
                  <a:pt x="285750" y="150309"/>
                  <a:pt x="349250" y="12726"/>
                  <a:pt x="393700" y="12726"/>
                </a:cubicBezTo>
                <a:cubicBezTo>
                  <a:pt x="438150" y="12726"/>
                  <a:pt x="465667" y="154543"/>
                  <a:pt x="508000" y="152426"/>
                </a:cubicBezTo>
                <a:cubicBezTo>
                  <a:pt x="550333" y="150309"/>
                  <a:pt x="607483" y="2143"/>
                  <a:pt x="647700" y="26"/>
                </a:cubicBezTo>
                <a:cubicBezTo>
                  <a:pt x="687917" y="-2091"/>
                  <a:pt x="709083" y="139726"/>
                  <a:pt x="749300" y="139726"/>
                </a:cubicBezTo>
                <a:cubicBezTo>
                  <a:pt x="789517" y="139726"/>
                  <a:pt x="850900" y="2143"/>
                  <a:pt x="889000" y="26"/>
                </a:cubicBezTo>
                <a:cubicBezTo>
                  <a:pt x="927100" y="-2091"/>
                  <a:pt x="944033" y="122793"/>
                  <a:pt x="977900" y="127026"/>
                </a:cubicBezTo>
                <a:cubicBezTo>
                  <a:pt x="1011767" y="131259"/>
                  <a:pt x="1054100" y="44476"/>
                  <a:pt x="1092200" y="25426"/>
                </a:cubicBezTo>
                <a:cubicBezTo>
                  <a:pt x="1130300" y="6376"/>
                  <a:pt x="1168400" y="9551"/>
                  <a:pt x="1206500" y="12726"/>
                </a:cubicBezTo>
              </a:path>
            </a:pathLst>
          </a:cu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9786982" y="886644"/>
            <a:ext cx="1338701" cy="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Picture 36" descr="tango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900" y="1538043"/>
            <a:ext cx="161418" cy="161418"/>
          </a:xfrm>
          <a:prstGeom prst="rect">
            <a:avLst/>
          </a:prstGeom>
        </p:spPr>
      </p:pic>
      <p:sp>
        <p:nvSpPr>
          <p:cNvPr id="38" name="AutoShape 35"/>
          <p:cNvSpPr>
            <a:spLocks noChangeArrowheads="1"/>
          </p:cNvSpPr>
          <p:nvPr/>
        </p:nvSpPr>
        <p:spPr bwMode="auto">
          <a:xfrm>
            <a:off x="10342452" y="1843479"/>
            <a:ext cx="389731" cy="2714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Calibri" charset="0"/>
              </a:rPr>
              <a:t>1</a:t>
            </a:r>
            <a: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  <a:t/>
            </a:r>
            <a:b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</a:br>
            <a:endParaRPr lang="nl-NL" sz="1000" b="1" dirty="0">
              <a:solidFill>
                <a:schemeClr val="hlink"/>
              </a:solidFill>
              <a:latin typeface="Times New Roman"/>
              <a:cs typeface="Times New Roman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0262983" y="2213378"/>
            <a:ext cx="555118" cy="268043"/>
            <a:chOff x="-1266318" y="3064278"/>
            <a:chExt cx="555118" cy="268043"/>
          </a:xfrm>
          <a:effectLst/>
        </p:grpSpPr>
        <p:sp>
          <p:nvSpPr>
            <p:cNvPr id="39" name="Oval 38"/>
            <p:cNvSpPr/>
            <p:nvPr/>
          </p:nvSpPr>
          <p:spPr>
            <a:xfrm>
              <a:off x="-1143000" y="3064278"/>
              <a:ext cx="266700" cy="26804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-1266318" y="3086100"/>
              <a:ext cx="5551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   11</a:t>
              </a:r>
              <a:endParaRPr lang="en-US" sz="10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0232518" y="2633821"/>
            <a:ext cx="555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1</a:t>
            </a:r>
            <a:endParaRPr lang="en-US" sz="1000" dirty="0"/>
          </a:p>
        </p:txBody>
      </p:sp>
      <p:sp>
        <p:nvSpPr>
          <p:cNvPr id="43" name="Rectangle 42"/>
          <p:cNvSpPr/>
          <p:nvPr/>
        </p:nvSpPr>
        <p:spPr>
          <a:xfrm>
            <a:off x="10022968" y="3352800"/>
            <a:ext cx="1028700" cy="1485900"/>
          </a:xfrm>
          <a:prstGeom prst="rect">
            <a:avLst/>
          </a:prstGeom>
          <a:solidFill>
            <a:srgbClr val="FF0000">
              <a:alpha val="22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237658" y="2984500"/>
            <a:ext cx="599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</a:t>
            </a:r>
            <a:endParaRPr lang="en-US" sz="1200" dirty="0"/>
          </a:p>
        </p:txBody>
      </p:sp>
      <p:sp>
        <p:nvSpPr>
          <p:cNvPr id="56" name="Rectangle 1"/>
          <p:cNvSpPr>
            <a:spLocks noChangeArrowheads="1"/>
          </p:cNvSpPr>
          <p:nvPr/>
        </p:nvSpPr>
        <p:spPr bwMode="auto">
          <a:xfrm>
            <a:off x="0" y="1002605"/>
            <a:ext cx="27133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lv-LV" sz="1400" b="1" dirty="0">
                <a:latin typeface="Times New Roman" charset="0"/>
                <a:ea typeface="Calibri" charset="0"/>
                <a:cs typeface="Times New Roman" charset="0"/>
              </a:rPr>
              <a:t>Kopējā spēles shēma </a:t>
            </a:r>
            <a:r>
              <a:rPr lang="lv-LV" sz="1400" b="1" dirty="0" smtClean="0">
                <a:latin typeface="Times New Roman" charset="0"/>
                <a:ea typeface="Calibri" charset="0"/>
                <a:cs typeface="Times New Roman" charset="0"/>
              </a:rPr>
              <a:t>uzbrukumā</a:t>
            </a:r>
            <a:endParaRPr lang="lv-LV" sz="1400" dirty="0">
              <a:ea typeface="Calibri" charset="0"/>
              <a:cs typeface="Times New Roman" charset="0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 bwMode="auto">
          <a:xfrm>
            <a:off x="4025900" y="1295509"/>
            <a:ext cx="4902200" cy="544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lv-LV" sz="1400" b="1" dirty="0">
                <a:latin typeface="Times New Roman" charset="0"/>
                <a:cs typeface="Times New Roman" charset="0"/>
              </a:rPr>
              <a:t>1. Komandas organizācija uzbrukumā:</a:t>
            </a: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lv-LV" sz="1400" b="1" dirty="0" smtClean="0">
                <a:latin typeface="Times New Roman" charset="0"/>
                <a:cs typeface="Times New Roman" charset="0"/>
              </a:rPr>
              <a:t>2</a:t>
            </a:r>
            <a:r>
              <a:rPr lang="lv-LV" sz="1400" b="1" dirty="0">
                <a:latin typeface="Times New Roman" charset="0"/>
                <a:cs typeface="Times New Roman" charset="0"/>
              </a:rPr>
              <a:t>. Cik ātri notiek pāreja no aizsardzības uzbrukumā?</a:t>
            </a: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lv-LV" sz="1400" b="1" dirty="0" smtClean="0">
                <a:latin typeface="Times New Roman" charset="0"/>
                <a:cs typeface="Times New Roman" charset="0"/>
              </a:rPr>
              <a:t>3</a:t>
            </a:r>
            <a:r>
              <a:rPr lang="lv-LV" sz="1400" b="1" dirty="0">
                <a:latin typeface="Times New Roman" charset="0"/>
                <a:cs typeface="Times New Roman" charset="0"/>
              </a:rPr>
              <a:t>. Kā notiek uzbrukuma attīstīšana (ātri, lēni, pretuzbrukumi, pozicionālie uzbrukumi)?</a:t>
            </a: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lv-LV" sz="1400" b="1" dirty="0" smtClean="0">
                <a:latin typeface="Times New Roman" charset="0"/>
                <a:cs typeface="Times New Roman" charset="0"/>
              </a:rPr>
              <a:t>4</a:t>
            </a:r>
            <a:r>
              <a:rPr lang="lv-LV" sz="1400" b="1" dirty="0">
                <a:latin typeface="Times New Roman" charset="0"/>
                <a:cs typeface="Times New Roman" charset="0"/>
              </a:rPr>
              <a:t>. Kā bumbu spēlē ievada vārtsargs?</a:t>
            </a: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lv-LV" sz="1400" b="1" dirty="0" smtClean="0">
                <a:latin typeface="Times New Roman" charset="0"/>
                <a:cs typeface="Times New Roman" charset="0"/>
              </a:rPr>
              <a:t>5</a:t>
            </a:r>
            <a:r>
              <a:rPr lang="lv-LV" sz="1400" b="1" dirty="0">
                <a:latin typeface="Times New Roman" charset="0"/>
                <a:cs typeface="Times New Roman" charset="0"/>
              </a:rPr>
              <a:t>. Kā tiek izmantotas brīvās zonas uzbrukumā</a:t>
            </a:r>
            <a:r>
              <a:rPr lang="lv-LV" sz="1400" b="1" dirty="0" smtClean="0">
                <a:latin typeface="Times New Roman" charset="0"/>
                <a:cs typeface="Times New Roman" charset="0"/>
              </a:rPr>
              <a:t>?</a:t>
            </a: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 smtClean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lv-LV" sz="1400" b="1" dirty="0">
                <a:latin typeface="Times New Roman" charset="0"/>
                <a:cs typeface="Times New Roman" charset="0"/>
              </a:rPr>
              <a:t>6. Aizsargu pieslēgšanās uzbrukumiem</a:t>
            </a:r>
            <a:r>
              <a:rPr lang="lv-LV" sz="1400" b="1" dirty="0" smtClean="0">
                <a:latin typeface="Times New Roman" charset="0"/>
                <a:cs typeface="Times New Roman" charset="0"/>
              </a:rPr>
              <a:t>:</a:t>
            </a: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lv-LV" sz="1400" b="1" dirty="0" smtClean="0">
                <a:latin typeface="Times New Roman" charset="0"/>
                <a:cs typeface="Times New Roman" charset="0"/>
              </a:rPr>
              <a:t>7</a:t>
            </a:r>
            <a:r>
              <a:rPr lang="lv-LV" sz="1400" b="1" dirty="0">
                <a:latin typeface="Times New Roman" charset="0"/>
                <a:cs typeface="Times New Roman" charset="0"/>
              </a:rPr>
              <a:t>. Stiprās puses:</a:t>
            </a: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lv-LV" sz="1400" b="1" dirty="0" smtClean="0">
                <a:latin typeface="Times New Roman" charset="0"/>
                <a:cs typeface="Times New Roman" charset="0"/>
              </a:rPr>
              <a:t>8</a:t>
            </a:r>
            <a:r>
              <a:rPr lang="lv-LV" sz="1400" b="1" dirty="0">
                <a:latin typeface="Times New Roman" charset="0"/>
                <a:cs typeface="Times New Roman" charset="0"/>
              </a:rPr>
              <a:t>. Atslēgas spēlētāju raksturojums:</a:t>
            </a: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15616" y="681745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15616" y="6738796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5616" y="97177"/>
            <a:ext cx="8915495" cy="0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19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ndis\Documents\Logo\LFF logo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6" y="191293"/>
            <a:ext cx="405784" cy="40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491640" y="187850"/>
            <a:ext cx="2003778" cy="397319"/>
          </a:xfrm>
        </p:spPr>
        <p:txBody>
          <a:bodyPr>
            <a:noAutofit/>
          </a:bodyPr>
          <a:lstStyle/>
          <a:p>
            <a:pPr algn="l" eaLnBrk="1" hangingPunct="1"/>
            <a:r>
              <a:rPr lang="lv-LV" sz="1600" b="1" dirty="0" smtClean="0">
                <a:solidFill>
                  <a:srgbClr val="7F0013"/>
                </a:solidFill>
                <a:latin typeface="Times New Roman" charset="0"/>
                <a:cs typeface="Times New Roman" charset="0"/>
              </a:rPr>
              <a:t>SPĒLES ANALĪZE</a:t>
            </a:r>
            <a:endParaRPr lang="lv-LV" sz="1600" b="1" dirty="0">
              <a:solidFill>
                <a:srgbClr val="7F0013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5610" y="721274"/>
            <a:ext cx="4924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lv-LV" sz="2000" b="1" dirty="0" smtClean="0">
                <a:latin typeface="Times New Roman" charset="0"/>
                <a:cs typeface="Times New Roman" charset="0"/>
              </a:rPr>
              <a:t>STANDARTSITUĀCIJAS </a:t>
            </a:r>
            <a:r>
              <a:rPr lang="lv-LV" sz="2000" b="1" dirty="0">
                <a:latin typeface="Times New Roman" charset="0"/>
                <a:cs typeface="Times New Roman" charset="0"/>
              </a:rPr>
              <a:t>AIZSARDZĪBĀ</a:t>
            </a:r>
          </a:p>
        </p:txBody>
      </p:sp>
      <p:pic>
        <p:nvPicPr>
          <p:cNvPr id="29" name="Picture 28" descr="LFfT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440" y="149037"/>
            <a:ext cx="444671" cy="448040"/>
          </a:xfrm>
          <a:prstGeom prst="rect">
            <a:avLst/>
          </a:prstGeom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805405"/>
              </p:ext>
            </p:extLst>
          </p:nvPr>
        </p:nvGraphicFramePr>
        <p:xfrm>
          <a:off x="9398000" y="-44377"/>
          <a:ext cx="2191582" cy="562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5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Copy -&gt; Paste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9786982" y="467544"/>
            <a:ext cx="1338701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9919183" y="1212276"/>
            <a:ext cx="1206500" cy="165126"/>
          </a:xfrm>
          <a:custGeom>
            <a:avLst/>
            <a:gdLst>
              <a:gd name="connsiteX0" fmla="*/ 0 w 1206500"/>
              <a:gd name="connsiteY0" fmla="*/ 165126 h 165126"/>
              <a:gd name="connsiteX1" fmla="*/ 127000 w 1206500"/>
              <a:gd name="connsiteY1" fmla="*/ 25426 h 165126"/>
              <a:gd name="connsiteX2" fmla="*/ 241300 w 1206500"/>
              <a:gd name="connsiteY2" fmla="*/ 152426 h 165126"/>
              <a:gd name="connsiteX3" fmla="*/ 393700 w 1206500"/>
              <a:gd name="connsiteY3" fmla="*/ 12726 h 165126"/>
              <a:gd name="connsiteX4" fmla="*/ 508000 w 1206500"/>
              <a:gd name="connsiteY4" fmla="*/ 152426 h 165126"/>
              <a:gd name="connsiteX5" fmla="*/ 647700 w 1206500"/>
              <a:gd name="connsiteY5" fmla="*/ 26 h 165126"/>
              <a:gd name="connsiteX6" fmla="*/ 749300 w 1206500"/>
              <a:gd name="connsiteY6" fmla="*/ 139726 h 165126"/>
              <a:gd name="connsiteX7" fmla="*/ 889000 w 1206500"/>
              <a:gd name="connsiteY7" fmla="*/ 26 h 165126"/>
              <a:gd name="connsiteX8" fmla="*/ 977900 w 1206500"/>
              <a:gd name="connsiteY8" fmla="*/ 127026 h 165126"/>
              <a:gd name="connsiteX9" fmla="*/ 1092200 w 1206500"/>
              <a:gd name="connsiteY9" fmla="*/ 25426 h 165126"/>
              <a:gd name="connsiteX10" fmla="*/ 1206500 w 1206500"/>
              <a:gd name="connsiteY10" fmla="*/ 12726 h 1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6500" h="165126">
                <a:moveTo>
                  <a:pt x="0" y="165126"/>
                </a:moveTo>
                <a:cubicBezTo>
                  <a:pt x="43391" y="96334"/>
                  <a:pt x="86783" y="27543"/>
                  <a:pt x="127000" y="25426"/>
                </a:cubicBezTo>
                <a:cubicBezTo>
                  <a:pt x="167217" y="23309"/>
                  <a:pt x="196850" y="154543"/>
                  <a:pt x="241300" y="152426"/>
                </a:cubicBezTo>
                <a:cubicBezTo>
                  <a:pt x="285750" y="150309"/>
                  <a:pt x="349250" y="12726"/>
                  <a:pt x="393700" y="12726"/>
                </a:cubicBezTo>
                <a:cubicBezTo>
                  <a:pt x="438150" y="12726"/>
                  <a:pt x="465667" y="154543"/>
                  <a:pt x="508000" y="152426"/>
                </a:cubicBezTo>
                <a:cubicBezTo>
                  <a:pt x="550333" y="150309"/>
                  <a:pt x="607483" y="2143"/>
                  <a:pt x="647700" y="26"/>
                </a:cubicBezTo>
                <a:cubicBezTo>
                  <a:pt x="687917" y="-2091"/>
                  <a:pt x="709083" y="139726"/>
                  <a:pt x="749300" y="139726"/>
                </a:cubicBezTo>
                <a:cubicBezTo>
                  <a:pt x="789517" y="139726"/>
                  <a:pt x="850900" y="2143"/>
                  <a:pt x="889000" y="26"/>
                </a:cubicBezTo>
                <a:cubicBezTo>
                  <a:pt x="927100" y="-2091"/>
                  <a:pt x="944033" y="122793"/>
                  <a:pt x="977900" y="127026"/>
                </a:cubicBezTo>
                <a:cubicBezTo>
                  <a:pt x="1011767" y="131259"/>
                  <a:pt x="1054100" y="44476"/>
                  <a:pt x="1092200" y="25426"/>
                </a:cubicBezTo>
                <a:cubicBezTo>
                  <a:pt x="1130300" y="6376"/>
                  <a:pt x="1168400" y="9551"/>
                  <a:pt x="1206500" y="12726"/>
                </a:cubicBezTo>
              </a:path>
            </a:pathLst>
          </a:cu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9786982" y="886644"/>
            <a:ext cx="1338701" cy="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Picture 36" descr="tango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900" y="1538043"/>
            <a:ext cx="161418" cy="161418"/>
          </a:xfrm>
          <a:prstGeom prst="rect">
            <a:avLst/>
          </a:prstGeom>
        </p:spPr>
      </p:pic>
      <p:sp>
        <p:nvSpPr>
          <p:cNvPr id="38" name="AutoShape 35"/>
          <p:cNvSpPr>
            <a:spLocks noChangeArrowheads="1"/>
          </p:cNvSpPr>
          <p:nvPr/>
        </p:nvSpPr>
        <p:spPr bwMode="auto">
          <a:xfrm>
            <a:off x="10375900" y="1843479"/>
            <a:ext cx="389731" cy="2714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Calibri" charset="0"/>
              </a:rPr>
              <a:t>1</a:t>
            </a:r>
            <a: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  <a:t/>
            </a:r>
            <a:b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</a:br>
            <a:endParaRPr lang="nl-NL" sz="1000" b="1" dirty="0">
              <a:solidFill>
                <a:schemeClr val="hlink"/>
              </a:solidFill>
              <a:latin typeface="Times New Roman"/>
              <a:cs typeface="Times New Roman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0262983" y="2213378"/>
            <a:ext cx="555118" cy="268043"/>
            <a:chOff x="-1266318" y="3064278"/>
            <a:chExt cx="555118" cy="268043"/>
          </a:xfrm>
          <a:effectLst/>
        </p:grpSpPr>
        <p:sp>
          <p:nvSpPr>
            <p:cNvPr id="39" name="Oval 38"/>
            <p:cNvSpPr/>
            <p:nvPr/>
          </p:nvSpPr>
          <p:spPr>
            <a:xfrm>
              <a:off x="-1143000" y="3064278"/>
              <a:ext cx="266700" cy="26804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-1266318" y="3086100"/>
              <a:ext cx="5551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   11</a:t>
              </a:r>
              <a:endParaRPr lang="en-US" sz="10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0232518" y="2633821"/>
            <a:ext cx="555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1</a:t>
            </a:r>
            <a:endParaRPr lang="en-US" sz="1000" dirty="0"/>
          </a:p>
        </p:txBody>
      </p:sp>
      <p:sp>
        <p:nvSpPr>
          <p:cNvPr id="43" name="Rectangle 42"/>
          <p:cNvSpPr/>
          <p:nvPr/>
        </p:nvSpPr>
        <p:spPr>
          <a:xfrm>
            <a:off x="10022968" y="3352800"/>
            <a:ext cx="1028700" cy="1485900"/>
          </a:xfrm>
          <a:prstGeom prst="rect">
            <a:avLst/>
          </a:prstGeom>
          <a:solidFill>
            <a:srgbClr val="FF0000">
              <a:alpha val="22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237658" y="2984500"/>
            <a:ext cx="599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</a:t>
            </a:r>
            <a:endParaRPr lang="en-US" sz="12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616" y="1637306"/>
            <a:ext cx="4361636" cy="3188700"/>
          </a:xfrm>
          <a:prstGeom prst="rect">
            <a:avLst/>
          </a:prstGeom>
        </p:spPr>
      </p:pic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999592"/>
              </p:ext>
            </p:extLst>
          </p:nvPr>
        </p:nvGraphicFramePr>
        <p:xfrm>
          <a:off x="115615" y="1267407"/>
          <a:ext cx="4361637" cy="28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1637"/>
              </a:tblGrid>
              <a:tr h="281940">
                <a:tc>
                  <a:txBody>
                    <a:bodyPr/>
                    <a:lstStyle/>
                    <a:p>
                      <a:pPr algn="ctr"/>
                      <a:r>
                        <a:rPr kumimoji="0" lang="lv-LV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13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Stūra sitiens</a:t>
                      </a:r>
                      <a:endParaRPr kumimoji="0" 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7F0013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9475" y="1637306"/>
            <a:ext cx="4361636" cy="3188700"/>
          </a:xfrm>
          <a:prstGeom prst="rect">
            <a:avLst/>
          </a:prstGeom>
        </p:spPr>
      </p:pic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854432"/>
              </p:ext>
            </p:extLst>
          </p:nvPr>
        </p:nvGraphicFramePr>
        <p:xfrm>
          <a:off x="4669475" y="1267407"/>
          <a:ext cx="4361637" cy="28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1637"/>
              </a:tblGrid>
              <a:tr h="281940">
                <a:tc>
                  <a:txBody>
                    <a:bodyPr/>
                    <a:lstStyle/>
                    <a:p>
                      <a:pPr algn="ctr"/>
                      <a:r>
                        <a:rPr kumimoji="0" lang="lv-LV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13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Soda sitiens</a:t>
                      </a:r>
                      <a:endParaRPr kumimoji="0" 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7F0013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5616" y="4864100"/>
            <a:ext cx="861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Apraksts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4669475" y="4876800"/>
            <a:ext cx="861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Apraksts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115616" y="681745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15616" y="6738796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15616" y="97177"/>
            <a:ext cx="8915495" cy="0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76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ndis\Documents\Logo\LFF logo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6" y="191293"/>
            <a:ext cx="405784" cy="40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491640" y="187850"/>
            <a:ext cx="2003778" cy="397319"/>
          </a:xfrm>
        </p:spPr>
        <p:txBody>
          <a:bodyPr>
            <a:noAutofit/>
          </a:bodyPr>
          <a:lstStyle/>
          <a:p>
            <a:pPr algn="l" eaLnBrk="1" hangingPunct="1"/>
            <a:r>
              <a:rPr lang="lv-LV" sz="1600" b="1" dirty="0" smtClean="0">
                <a:solidFill>
                  <a:srgbClr val="7F0013"/>
                </a:solidFill>
                <a:latin typeface="Times New Roman" charset="0"/>
                <a:cs typeface="Times New Roman" charset="0"/>
              </a:rPr>
              <a:t>SPĒLES ANALĪZE</a:t>
            </a:r>
            <a:endParaRPr lang="lv-LV" sz="1600" b="1" dirty="0">
              <a:solidFill>
                <a:srgbClr val="7F0013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5610" y="721274"/>
            <a:ext cx="4924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lv-LV" sz="2000" b="1" dirty="0" smtClean="0">
                <a:latin typeface="Times New Roman" charset="0"/>
                <a:cs typeface="Times New Roman" charset="0"/>
              </a:rPr>
              <a:t>STANDARTSITUĀCIJAS </a:t>
            </a:r>
            <a:r>
              <a:rPr lang="lv-LV" sz="2000" b="1" dirty="0">
                <a:latin typeface="Times New Roman" charset="0"/>
                <a:cs typeface="Times New Roman" charset="0"/>
              </a:rPr>
              <a:t>AIZSARDZĪBĀ</a:t>
            </a:r>
          </a:p>
        </p:txBody>
      </p:sp>
      <p:pic>
        <p:nvPicPr>
          <p:cNvPr id="29" name="Picture 28" descr="LFfT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440" y="149037"/>
            <a:ext cx="444671" cy="448040"/>
          </a:xfrm>
          <a:prstGeom prst="rect">
            <a:avLst/>
          </a:prstGeom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548116"/>
              </p:ext>
            </p:extLst>
          </p:nvPr>
        </p:nvGraphicFramePr>
        <p:xfrm>
          <a:off x="9398000" y="-44377"/>
          <a:ext cx="2191582" cy="562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5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Copy -&gt; Paste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9786982" y="467544"/>
            <a:ext cx="1338701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9919183" y="1212276"/>
            <a:ext cx="1206500" cy="165126"/>
          </a:xfrm>
          <a:custGeom>
            <a:avLst/>
            <a:gdLst>
              <a:gd name="connsiteX0" fmla="*/ 0 w 1206500"/>
              <a:gd name="connsiteY0" fmla="*/ 165126 h 165126"/>
              <a:gd name="connsiteX1" fmla="*/ 127000 w 1206500"/>
              <a:gd name="connsiteY1" fmla="*/ 25426 h 165126"/>
              <a:gd name="connsiteX2" fmla="*/ 241300 w 1206500"/>
              <a:gd name="connsiteY2" fmla="*/ 152426 h 165126"/>
              <a:gd name="connsiteX3" fmla="*/ 393700 w 1206500"/>
              <a:gd name="connsiteY3" fmla="*/ 12726 h 165126"/>
              <a:gd name="connsiteX4" fmla="*/ 508000 w 1206500"/>
              <a:gd name="connsiteY4" fmla="*/ 152426 h 165126"/>
              <a:gd name="connsiteX5" fmla="*/ 647700 w 1206500"/>
              <a:gd name="connsiteY5" fmla="*/ 26 h 165126"/>
              <a:gd name="connsiteX6" fmla="*/ 749300 w 1206500"/>
              <a:gd name="connsiteY6" fmla="*/ 139726 h 165126"/>
              <a:gd name="connsiteX7" fmla="*/ 889000 w 1206500"/>
              <a:gd name="connsiteY7" fmla="*/ 26 h 165126"/>
              <a:gd name="connsiteX8" fmla="*/ 977900 w 1206500"/>
              <a:gd name="connsiteY8" fmla="*/ 127026 h 165126"/>
              <a:gd name="connsiteX9" fmla="*/ 1092200 w 1206500"/>
              <a:gd name="connsiteY9" fmla="*/ 25426 h 165126"/>
              <a:gd name="connsiteX10" fmla="*/ 1206500 w 1206500"/>
              <a:gd name="connsiteY10" fmla="*/ 12726 h 1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6500" h="165126">
                <a:moveTo>
                  <a:pt x="0" y="165126"/>
                </a:moveTo>
                <a:cubicBezTo>
                  <a:pt x="43391" y="96334"/>
                  <a:pt x="86783" y="27543"/>
                  <a:pt x="127000" y="25426"/>
                </a:cubicBezTo>
                <a:cubicBezTo>
                  <a:pt x="167217" y="23309"/>
                  <a:pt x="196850" y="154543"/>
                  <a:pt x="241300" y="152426"/>
                </a:cubicBezTo>
                <a:cubicBezTo>
                  <a:pt x="285750" y="150309"/>
                  <a:pt x="349250" y="12726"/>
                  <a:pt x="393700" y="12726"/>
                </a:cubicBezTo>
                <a:cubicBezTo>
                  <a:pt x="438150" y="12726"/>
                  <a:pt x="465667" y="154543"/>
                  <a:pt x="508000" y="152426"/>
                </a:cubicBezTo>
                <a:cubicBezTo>
                  <a:pt x="550333" y="150309"/>
                  <a:pt x="607483" y="2143"/>
                  <a:pt x="647700" y="26"/>
                </a:cubicBezTo>
                <a:cubicBezTo>
                  <a:pt x="687917" y="-2091"/>
                  <a:pt x="709083" y="139726"/>
                  <a:pt x="749300" y="139726"/>
                </a:cubicBezTo>
                <a:cubicBezTo>
                  <a:pt x="789517" y="139726"/>
                  <a:pt x="850900" y="2143"/>
                  <a:pt x="889000" y="26"/>
                </a:cubicBezTo>
                <a:cubicBezTo>
                  <a:pt x="927100" y="-2091"/>
                  <a:pt x="944033" y="122793"/>
                  <a:pt x="977900" y="127026"/>
                </a:cubicBezTo>
                <a:cubicBezTo>
                  <a:pt x="1011767" y="131259"/>
                  <a:pt x="1054100" y="44476"/>
                  <a:pt x="1092200" y="25426"/>
                </a:cubicBezTo>
                <a:cubicBezTo>
                  <a:pt x="1130300" y="6376"/>
                  <a:pt x="1168400" y="9551"/>
                  <a:pt x="1206500" y="12726"/>
                </a:cubicBezTo>
              </a:path>
            </a:pathLst>
          </a:cu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9786982" y="886644"/>
            <a:ext cx="1338701" cy="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Picture 36" descr="tango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900" y="1538043"/>
            <a:ext cx="161418" cy="161418"/>
          </a:xfrm>
          <a:prstGeom prst="rect">
            <a:avLst/>
          </a:prstGeom>
        </p:spPr>
      </p:pic>
      <p:sp>
        <p:nvSpPr>
          <p:cNvPr id="38" name="AutoShape 35"/>
          <p:cNvSpPr>
            <a:spLocks noChangeArrowheads="1"/>
          </p:cNvSpPr>
          <p:nvPr/>
        </p:nvSpPr>
        <p:spPr bwMode="auto">
          <a:xfrm>
            <a:off x="10375900" y="1843479"/>
            <a:ext cx="389731" cy="2714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Calibri" charset="0"/>
              </a:rPr>
              <a:t>1</a:t>
            </a:r>
            <a: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  <a:t/>
            </a:r>
            <a:b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</a:br>
            <a:endParaRPr lang="nl-NL" sz="1000" b="1" dirty="0">
              <a:solidFill>
                <a:schemeClr val="hlink"/>
              </a:solidFill>
              <a:latin typeface="Times New Roman"/>
              <a:cs typeface="Times New Roman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0262983" y="2213378"/>
            <a:ext cx="555118" cy="268043"/>
            <a:chOff x="-1266318" y="3064278"/>
            <a:chExt cx="555118" cy="268043"/>
          </a:xfrm>
          <a:effectLst/>
        </p:grpSpPr>
        <p:sp>
          <p:nvSpPr>
            <p:cNvPr id="39" name="Oval 38"/>
            <p:cNvSpPr/>
            <p:nvPr/>
          </p:nvSpPr>
          <p:spPr>
            <a:xfrm>
              <a:off x="-1143000" y="3064278"/>
              <a:ext cx="266700" cy="26804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-1266318" y="3086100"/>
              <a:ext cx="5551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   11</a:t>
              </a:r>
              <a:endParaRPr lang="en-US" sz="10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0232518" y="2633821"/>
            <a:ext cx="555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1</a:t>
            </a:r>
            <a:endParaRPr lang="en-US" sz="1000" dirty="0"/>
          </a:p>
        </p:txBody>
      </p:sp>
      <p:sp>
        <p:nvSpPr>
          <p:cNvPr id="43" name="Rectangle 42"/>
          <p:cNvSpPr/>
          <p:nvPr/>
        </p:nvSpPr>
        <p:spPr>
          <a:xfrm>
            <a:off x="10022968" y="3352800"/>
            <a:ext cx="1028700" cy="1485900"/>
          </a:xfrm>
          <a:prstGeom prst="rect">
            <a:avLst/>
          </a:prstGeom>
          <a:solidFill>
            <a:srgbClr val="FF0000">
              <a:alpha val="22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237658" y="2984500"/>
            <a:ext cx="599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</a:t>
            </a:r>
            <a:endParaRPr lang="en-US" sz="12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616" y="1637306"/>
            <a:ext cx="4361636" cy="3188700"/>
          </a:xfrm>
          <a:prstGeom prst="rect">
            <a:avLst/>
          </a:prstGeom>
        </p:spPr>
      </p:pic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404019"/>
              </p:ext>
            </p:extLst>
          </p:nvPr>
        </p:nvGraphicFramePr>
        <p:xfrm>
          <a:off x="115615" y="1267407"/>
          <a:ext cx="4361637" cy="28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1637"/>
              </a:tblGrid>
              <a:tr h="281940">
                <a:tc>
                  <a:txBody>
                    <a:bodyPr/>
                    <a:lstStyle/>
                    <a:p>
                      <a:pPr algn="ctr"/>
                      <a:endParaRPr kumimoji="0" 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9475" y="1637306"/>
            <a:ext cx="4361636" cy="3188700"/>
          </a:xfrm>
          <a:prstGeom prst="rect">
            <a:avLst/>
          </a:prstGeom>
        </p:spPr>
      </p:pic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133917"/>
              </p:ext>
            </p:extLst>
          </p:nvPr>
        </p:nvGraphicFramePr>
        <p:xfrm>
          <a:off x="4669475" y="1267407"/>
          <a:ext cx="4361637" cy="28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1637"/>
              </a:tblGrid>
              <a:tr h="281940">
                <a:tc>
                  <a:txBody>
                    <a:bodyPr/>
                    <a:lstStyle/>
                    <a:p>
                      <a:pPr algn="ctr"/>
                      <a:endParaRPr kumimoji="0" 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5616" y="4864100"/>
            <a:ext cx="861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Apraksts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4669475" y="4876800"/>
            <a:ext cx="861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Apraksts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115616" y="681745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15616" y="6738796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15616" y="97177"/>
            <a:ext cx="8915495" cy="0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67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ndis\Documents\Logo\LFF logo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6" y="191293"/>
            <a:ext cx="405784" cy="40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491640" y="187850"/>
            <a:ext cx="2003778" cy="397319"/>
          </a:xfrm>
        </p:spPr>
        <p:txBody>
          <a:bodyPr>
            <a:noAutofit/>
          </a:bodyPr>
          <a:lstStyle/>
          <a:p>
            <a:pPr algn="l" eaLnBrk="1" hangingPunct="1"/>
            <a:r>
              <a:rPr lang="lv-LV" sz="1600" b="1" dirty="0" smtClean="0">
                <a:solidFill>
                  <a:srgbClr val="7F0013"/>
                </a:solidFill>
                <a:latin typeface="Times New Roman" charset="0"/>
                <a:cs typeface="Times New Roman" charset="0"/>
              </a:rPr>
              <a:t>SPĒLES ANALĪZE</a:t>
            </a:r>
            <a:endParaRPr lang="lv-LV" sz="1600" b="1" dirty="0">
              <a:solidFill>
                <a:srgbClr val="7F0013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94417" y="721274"/>
            <a:ext cx="4866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lv-LV" sz="2000" b="1" dirty="0" smtClean="0">
                <a:latin typeface="Times New Roman" charset="0"/>
                <a:cs typeface="Times New Roman" charset="0"/>
              </a:rPr>
              <a:t>STANDARTSITUĀCIJAS UZBRUKUMĀ</a:t>
            </a:r>
            <a:endParaRPr lang="lv-LV" sz="2000" b="1" dirty="0">
              <a:latin typeface="Times New Roman" charset="0"/>
              <a:cs typeface="Times New Roman" charset="0"/>
            </a:endParaRPr>
          </a:p>
        </p:txBody>
      </p:sp>
      <p:pic>
        <p:nvPicPr>
          <p:cNvPr id="29" name="Picture 28" descr="LFfT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440" y="149037"/>
            <a:ext cx="444671" cy="448040"/>
          </a:xfrm>
          <a:prstGeom prst="rect">
            <a:avLst/>
          </a:prstGeom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345398"/>
              </p:ext>
            </p:extLst>
          </p:nvPr>
        </p:nvGraphicFramePr>
        <p:xfrm>
          <a:off x="9398000" y="-44377"/>
          <a:ext cx="2191582" cy="562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5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Copy -&gt; Paste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9786982" y="467544"/>
            <a:ext cx="1338701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9919183" y="1212276"/>
            <a:ext cx="1206500" cy="165126"/>
          </a:xfrm>
          <a:custGeom>
            <a:avLst/>
            <a:gdLst>
              <a:gd name="connsiteX0" fmla="*/ 0 w 1206500"/>
              <a:gd name="connsiteY0" fmla="*/ 165126 h 165126"/>
              <a:gd name="connsiteX1" fmla="*/ 127000 w 1206500"/>
              <a:gd name="connsiteY1" fmla="*/ 25426 h 165126"/>
              <a:gd name="connsiteX2" fmla="*/ 241300 w 1206500"/>
              <a:gd name="connsiteY2" fmla="*/ 152426 h 165126"/>
              <a:gd name="connsiteX3" fmla="*/ 393700 w 1206500"/>
              <a:gd name="connsiteY3" fmla="*/ 12726 h 165126"/>
              <a:gd name="connsiteX4" fmla="*/ 508000 w 1206500"/>
              <a:gd name="connsiteY4" fmla="*/ 152426 h 165126"/>
              <a:gd name="connsiteX5" fmla="*/ 647700 w 1206500"/>
              <a:gd name="connsiteY5" fmla="*/ 26 h 165126"/>
              <a:gd name="connsiteX6" fmla="*/ 749300 w 1206500"/>
              <a:gd name="connsiteY6" fmla="*/ 139726 h 165126"/>
              <a:gd name="connsiteX7" fmla="*/ 889000 w 1206500"/>
              <a:gd name="connsiteY7" fmla="*/ 26 h 165126"/>
              <a:gd name="connsiteX8" fmla="*/ 977900 w 1206500"/>
              <a:gd name="connsiteY8" fmla="*/ 127026 h 165126"/>
              <a:gd name="connsiteX9" fmla="*/ 1092200 w 1206500"/>
              <a:gd name="connsiteY9" fmla="*/ 25426 h 165126"/>
              <a:gd name="connsiteX10" fmla="*/ 1206500 w 1206500"/>
              <a:gd name="connsiteY10" fmla="*/ 12726 h 1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6500" h="165126">
                <a:moveTo>
                  <a:pt x="0" y="165126"/>
                </a:moveTo>
                <a:cubicBezTo>
                  <a:pt x="43391" y="96334"/>
                  <a:pt x="86783" y="27543"/>
                  <a:pt x="127000" y="25426"/>
                </a:cubicBezTo>
                <a:cubicBezTo>
                  <a:pt x="167217" y="23309"/>
                  <a:pt x="196850" y="154543"/>
                  <a:pt x="241300" y="152426"/>
                </a:cubicBezTo>
                <a:cubicBezTo>
                  <a:pt x="285750" y="150309"/>
                  <a:pt x="349250" y="12726"/>
                  <a:pt x="393700" y="12726"/>
                </a:cubicBezTo>
                <a:cubicBezTo>
                  <a:pt x="438150" y="12726"/>
                  <a:pt x="465667" y="154543"/>
                  <a:pt x="508000" y="152426"/>
                </a:cubicBezTo>
                <a:cubicBezTo>
                  <a:pt x="550333" y="150309"/>
                  <a:pt x="607483" y="2143"/>
                  <a:pt x="647700" y="26"/>
                </a:cubicBezTo>
                <a:cubicBezTo>
                  <a:pt x="687917" y="-2091"/>
                  <a:pt x="709083" y="139726"/>
                  <a:pt x="749300" y="139726"/>
                </a:cubicBezTo>
                <a:cubicBezTo>
                  <a:pt x="789517" y="139726"/>
                  <a:pt x="850900" y="2143"/>
                  <a:pt x="889000" y="26"/>
                </a:cubicBezTo>
                <a:cubicBezTo>
                  <a:pt x="927100" y="-2091"/>
                  <a:pt x="944033" y="122793"/>
                  <a:pt x="977900" y="127026"/>
                </a:cubicBezTo>
                <a:cubicBezTo>
                  <a:pt x="1011767" y="131259"/>
                  <a:pt x="1054100" y="44476"/>
                  <a:pt x="1092200" y="25426"/>
                </a:cubicBezTo>
                <a:cubicBezTo>
                  <a:pt x="1130300" y="6376"/>
                  <a:pt x="1168400" y="9551"/>
                  <a:pt x="1206500" y="12726"/>
                </a:cubicBezTo>
              </a:path>
            </a:pathLst>
          </a:cu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9786982" y="886644"/>
            <a:ext cx="1338701" cy="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Picture 36" descr="tango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900" y="1538043"/>
            <a:ext cx="161418" cy="161418"/>
          </a:xfrm>
          <a:prstGeom prst="rect">
            <a:avLst/>
          </a:prstGeom>
        </p:spPr>
      </p:pic>
      <p:sp>
        <p:nvSpPr>
          <p:cNvPr id="38" name="AutoShape 35"/>
          <p:cNvSpPr>
            <a:spLocks noChangeArrowheads="1"/>
          </p:cNvSpPr>
          <p:nvPr/>
        </p:nvSpPr>
        <p:spPr bwMode="auto">
          <a:xfrm>
            <a:off x="10375900" y="1843479"/>
            <a:ext cx="389731" cy="2714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Calibri" charset="0"/>
              </a:rPr>
              <a:t>1</a:t>
            </a:r>
            <a: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  <a:t/>
            </a:r>
            <a:b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</a:br>
            <a:endParaRPr lang="nl-NL" sz="1000" b="1" dirty="0">
              <a:solidFill>
                <a:schemeClr val="hlink"/>
              </a:solidFill>
              <a:latin typeface="Times New Roman"/>
              <a:cs typeface="Times New Roman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0262983" y="2213378"/>
            <a:ext cx="555118" cy="268043"/>
            <a:chOff x="-1266318" y="3064278"/>
            <a:chExt cx="555118" cy="268043"/>
          </a:xfrm>
          <a:effectLst/>
        </p:grpSpPr>
        <p:sp>
          <p:nvSpPr>
            <p:cNvPr id="39" name="Oval 38"/>
            <p:cNvSpPr/>
            <p:nvPr/>
          </p:nvSpPr>
          <p:spPr>
            <a:xfrm>
              <a:off x="-1143000" y="3064278"/>
              <a:ext cx="266700" cy="26804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-1266318" y="3086100"/>
              <a:ext cx="5551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   11</a:t>
              </a:r>
              <a:endParaRPr lang="en-US" sz="10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0232518" y="2633821"/>
            <a:ext cx="555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1</a:t>
            </a:r>
            <a:endParaRPr lang="en-US" sz="1000" dirty="0"/>
          </a:p>
        </p:txBody>
      </p:sp>
      <p:sp>
        <p:nvSpPr>
          <p:cNvPr id="43" name="Rectangle 42"/>
          <p:cNvSpPr/>
          <p:nvPr/>
        </p:nvSpPr>
        <p:spPr>
          <a:xfrm>
            <a:off x="10022968" y="3352800"/>
            <a:ext cx="1028700" cy="1485900"/>
          </a:xfrm>
          <a:prstGeom prst="rect">
            <a:avLst/>
          </a:prstGeom>
          <a:solidFill>
            <a:srgbClr val="FF0000">
              <a:alpha val="22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237658" y="2984500"/>
            <a:ext cx="599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</a:t>
            </a:r>
            <a:endParaRPr lang="en-US" sz="12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616" y="1637306"/>
            <a:ext cx="4361636" cy="3188700"/>
          </a:xfrm>
          <a:prstGeom prst="rect">
            <a:avLst/>
          </a:prstGeom>
        </p:spPr>
      </p:pic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374056"/>
              </p:ext>
            </p:extLst>
          </p:nvPr>
        </p:nvGraphicFramePr>
        <p:xfrm>
          <a:off x="115615" y="1267407"/>
          <a:ext cx="4361637" cy="28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1637"/>
              </a:tblGrid>
              <a:tr h="281940">
                <a:tc>
                  <a:txBody>
                    <a:bodyPr/>
                    <a:lstStyle/>
                    <a:p>
                      <a:pPr algn="ctr"/>
                      <a:r>
                        <a:rPr kumimoji="0" lang="lv-LV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13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Stūra sitiens</a:t>
                      </a:r>
                      <a:endParaRPr kumimoji="0" 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7F0013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9475" y="1637306"/>
            <a:ext cx="4361636" cy="3188700"/>
          </a:xfrm>
          <a:prstGeom prst="rect">
            <a:avLst/>
          </a:prstGeom>
        </p:spPr>
      </p:pic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570362"/>
              </p:ext>
            </p:extLst>
          </p:nvPr>
        </p:nvGraphicFramePr>
        <p:xfrm>
          <a:off x="4669475" y="1267407"/>
          <a:ext cx="4361637" cy="28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1637"/>
              </a:tblGrid>
              <a:tr h="281940">
                <a:tc>
                  <a:txBody>
                    <a:bodyPr/>
                    <a:lstStyle/>
                    <a:p>
                      <a:pPr algn="ctr"/>
                      <a:r>
                        <a:rPr kumimoji="0" lang="lv-LV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13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Soda sitiens</a:t>
                      </a:r>
                      <a:endParaRPr kumimoji="0" 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7F0013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5616" y="4864100"/>
            <a:ext cx="861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Apraksts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4669475" y="4876800"/>
            <a:ext cx="861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Apraksts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115616" y="681745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15616" y="6738796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15616" y="97177"/>
            <a:ext cx="8915495" cy="0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44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ndis\Documents\Logo\LFF logo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6" y="191293"/>
            <a:ext cx="405784" cy="40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491640" y="187850"/>
            <a:ext cx="2003778" cy="397319"/>
          </a:xfrm>
        </p:spPr>
        <p:txBody>
          <a:bodyPr>
            <a:noAutofit/>
          </a:bodyPr>
          <a:lstStyle/>
          <a:p>
            <a:pPr algn="l" eaLnBrk="1" hangingPunct="1"/>
            <a:r>
              <a:rPr lang="lv-LV" sz="1600" b="1" dirty="0" smtClean="0">
                <a:solidFill>
                  <a:srgbClr val="7F0013"/>
                </a:solidFill>
                <a:latin typeface="Times New Roman" charset="0"/>
                <a:cs typeface="Times New Roman" charset="0"/>
              </a:rPr>
              <a:t>SPĒLES ANALĪZE</a:t>
            </a:r>
            <a:endParaRPr lang="lv-LV" sz="1600" b="1" dirty="0">
              <a:solidFill>
                <a:srgbClr val="7F0013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94417" y="721274"/>
            <a:ext cx="4866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lv-LV" sz="2000" b="1" dirty="0" smtClean="0">
                <a:latin typeface="Times New Roman" charset="0"/>
                <a:cs typeface="Times New Roman" charset="0"/>
              </a:rPr>
              <a:t>STANDARTSITUĀCIJAS UZBRUKUMĀ</a:t>
            </a:r>
            <a:endParaRPr lang="lv-LV" sz="2000" b="1" dirty="0">
              <a:latin typeface="Times New Roman" charset="0"/>
              <a:cs typeface="Times New Roman" charset="0"/>
            </a:endParaRPr>
          </a:p>
        </p:txBody>
      </p:sp>
      <p:pic>
        <p:nvPicPr>
          <p:cNvPr id="29" name="Picture 28" descr="LFfT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440" y="149037"/>
            <a:ext cx="444671" cy="448040"/>
          </a:xfrm>
          <a:prstGeom prst="rect">
            <a:avLst/>
          </a:prstGeom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473070"/>
              </p:ext>
            </p:extLst>
          </p:nvPr>
        </p:nvGraphicFramePr>
        <p:xfrm>
          <a:off x="9398000" y="-44377"/>
          <a:ext cx="2191582" cy="562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5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Copy -&gt; Paste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9786982" y="467544"/>
            <a:ext cx="1338701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9919183" y="1212276"/>
            <a:ext cx="1206500" cy="165126"/>
          </a:xfrm>
          <a:custGeom>
            <a:avLst/>
            <a:gdLst>
              <a:gd name="connsiteX0" fmla="*/ 0 w 1206500"/>
              <a:gd name="connsiteY0" fmla="*/ 165126 h 165126"/>
              <a:gd name="connsiteX1" fmla="*/ 127000 w 1206500"/>
              <a:gd name="connsiteY1" fmla="*/ 25426 h 165126"/>
              <a:gd name="connsiteX2" fmla="*/ 241300 w 1206500"/>
              <a:gd name="connsiteY2" fmla="*/ 152426 h 165126"/>
              <a:gd name="connsiteX3" fmla="*/ 393700 w 1206500"/>
              <a:gd name="connsiteY3" fmla="*/ 12726 h 165126"/>
              <a:gd name="connsiteX4" fmla="*/ 508000 w 1206500"/>
              <a:gd name="connsiteY4" fmla="*/ 152426 h 165126"/>
              <a:gd name="connsiteX5" fmla="*/ 647700 w 1206500"/>
              <a:gd name="connsiteY5" fmla="*/ 26 h 165126"/>
              <a:gd name="connsiteX6" fmla="*/ 749300 w 1206500"/>
              <a:gd name="connsiteY6" fmla="*/ 139726 h 165126"/>
              <a:gd name="connsiteX7" fmla="*/ 889000 w 1206500"/>
              <a:gd name="connsiteY7" fmla="*/ 26 h 165126"/>
              <a:gd name="connsiteX8" fmla="*/ 977900 w 1206500"/>
              <a:gd name="connsiteY8" fmla="*/ 127026 h 165126"/>
              <a:gd name="connsiteX9" fmla="*/ 1092200 w 1206500"/>
              <a:gd name="connsiteY9" fmla="*/ 25426 h 165126"/>
              <a:gd name="connsiteX10" fmla="*/ 1206500 w 1206500"/>
              <a:gd name="connsiteY10" fmla="*/ 12726 h 1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6500" h="165126">
                <a:moveTo>
                  <a:pt x="0" y="165126"/>
                </a:moveTo>
                <a:cubicBezTo>
                  <a:pt x="43391" y="96334"/>
                  <a:pt x="86783" y="27543"/>
                  <a:pt x="127000" y="25426"/>
                </a:cubicBezTo>
                <a:cubicBezTo>
                  <a:pt x="167217" y="23309"/>
                  <a:pt x="196850" y="154543"/>
                  <a:pt x="241300" y="152426"/>
                </a:cubicBezTo>
                <a:cubicBezTo>
                  <a:pt x="285750" y="150309"/>
                  <a:pt x="349250" y="12726"/>
                  <a:pt x="393700" y="12726"/>
                </a:cubicBezTo>
                <a:cubicBezTo>
                  <a:pt x="438150" y="12726"/>
                  <a:pt x="465667" y="154543"/>
                  <a:pt x="508000" y="152426"/>
                </a:cubicBezTo>
                <a:cubicBezTo>
                  <a:pt x="550333" y="150309"/>
                  <a:pt x="607483" y="2143"/>
                  <a:pt x="647700" y="26"/>
                </a:cubicBezTo>
                <a:cubicBezTo>
                  <a:pt x="687917" y="-2091"/>
                  <a:pt x="709083" y="139726"/>
                  <a:pt x="749300" y="139726"/>
                </a:cubicBezTo>
                <a:cubicBezTo>
                  <a:pt x="789517" y="139726"/>
                  <a:pt x="850900" y="2143"/>
                  <a:pt x="889000" y="26"/>
                </a:cubicBezTo>
                <a:cubicBezTo>
                  <a:pt x="927100" y="-2091"/>
                  <a:pt x="944033" y="122793"/>
                  <a:pt x="977900" y="127026"/>
                </a:cubicBezTo>
                <a:cubicBezTo>
                  <a:pt x="1011767" y="131259"/>
                  <a:pt x="1054100" y="44476"/>
                  <a:pt x="1092200" y="25426"/>
                </a:cubicBezTo>
                <a:cubicBezTo>
                  <a:pt x="1130300" y="6376"/>
                  <a:pt x="1168400" y="9551"/>
                  <a:pt x="1206500" y="12726"/>
                </a:cubicBezTo>
              </a:path>
            </a:pathLst>
          </a:cu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9786982" y="886644"/>
            <a:ext cx="1338701" cy="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Picture 36" descr="tango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900" y="1538043"/>
            <a:ext cx="161418" cy="161418"/>
          </a:xfrm>
          <a:prstGeom prst="rect">
            <a:avLst/>
          </a:prstGeom>
        </p:spPr>
      </p:pic>
      <p:sp>
        <p:nvSpPr>
          <p:cNvPr id="38" name="AutoShape 35"/>
          <p:cNvSpPr>
            <a:spLocks noChangeArrowheads="1"/>
          </p:cNvSpPr>
          <p:nvPr/>
        </p:nvSpPr>
        <p:spPr bwMode="auto">
          <a:xfrm>
            <a:off x="10375900" y="1843479"/>
            <a:ext cx="389731" cy="2714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Calibri" charset="0"/>
              </a:rPr>
              <a:t>1</a:t>
            </a:r>
            <a: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  <a:t/>
            </a:r>
            <a:b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</a:br>
            <a:endParaRPr lang="nl-NL" sz="1000" b="1" dirty="0">
              <a:solidFill>
                <a:schemeClr val="hlink"/>
              </a:solidFill>
              <a:latin typeface="Times New Roman"/>
              <a:cs typeface="Times New Roman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0262983" y="2213378"/>
            <a:ext cx="555118" cy="268043"/>
            <a:chOff x="-1266318" y="3064278"/>
            <a:chExt cx="555118" cy="268043"/>
          </a:xfrm>
          <a:effectLst/>
        </p:grpSpPr>
        <p:sp>
          <p:nvSpPr>
            <p:cNvPr id="39" name="Oval 38"/>
            <p:cNvSpPr/>
            <p:nvPr/>
          </p:nvSpPr>
          <p:spPr>
            <a:xfrm>
              <a:off x="-1143000" y="3064278"/>
              <a:ext cx="266700" cy="26804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-1266318" y="3086100"/>
              <a:ext cx="5551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   11</a:t>
              </a:r>
              <a:endParaRPr lang="en-US" sz="10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0232518" y="2633821"/>
            <a:ext cx="555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1</a:t>
            </a:r>
            <a:endParaRPr lang="en-US" sz="1000" dirty="0"/>
          </a:p>
        </p:txBody>
      </p:sp>
      <p:sp>
        <p:nvSpPr>
          <p:cNvPr id="43" name="Rectangle 42"/>
          <p:cNvSpPr/>
          <p:nvPr/>
        </p:nvSpPr>
        <p:spPr>
          <a:xfrm>
            <a:off x="10022968" y="3352800"/>
            <a:ext cx="1028700" cy="1485900"/>
          </a:xfrm>
          <a:prstGeom prst="rect">
            <a:avLst/>
          </a:prstGeom>
          <a:solidFill>
            <a:srgbClr val="FF0000">
              <a:alpha val="22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237658" y="2984500"/>
            <a:ext cx="599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</a:t>
            </a:r>
            <a:endParaRPr lang="en-US" sz="12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616" y="1637306"/>
            <a:ext cx="4361636" cy="3188700"/>
          </a:xfrm>
          <a:prstGeom prst="rect">
            <a:avLst/>
          </a:prstGeom>
        </p:spPr>
      </p:pic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72514"/>
              </p:ext>
            </p:extLst>
          </p:nvPr>
        </p:nvGraphicFramePr>
        <p:xfrm>
          <a:off x="115615" y="1267407"/>
          <a:ext cx="4361637" cy="28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1637"/>
              </a:tblGrid>
              <a:tr h="281940">
                <a:tc>
                  <a:txBody>
                    <a:bodyPr/>
                    <a:lstStyle/>
                    <a:p>
                      <a:pPr algn="ctr"/>
                      <a:endParaRPr kumimoji="0" 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9475" y="1637306"/>
            <a:ext cx="4361636" cy="3188700"/>
          </a:xfrm>
          <a:prstGeom prst="rect">
            <a:avLst/>
          </a:prstGeom>
        </p:spPr>
      </p:pic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515460"/>
              </p:ext>
            </p:extLst>
          </p:nvPr>
        </p:nvGraphicFramePr>
        <p:xfrm>
          <a:off x="4669475" y="1267407"/>
          <a:ext cx="4361637" cy="28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1637"/>
              </a:tblGrid>
              <a:tr h="281940">
                <a:tc>
                  <a:txBody>
                    <a:bodyPr/>
                    <a:lstStyle/>
                    <a:p>
                      <a:pPr algn="ctr"/>
                      <a:endParaRPr kumimoji="0" 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5616" y="4864100"/>
            <a:ext cx="861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Apraksts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4669475" y="4876800"/>
            <a:ext cx="861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Apraksts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115616" y="681745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15616" y="6738796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15616" y="97177"/>
            <a:ext cx="8915495" cy="0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73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559242" y="212270"/>
            <a:ext cx="2045692" cy="203201"/>
          </a:xfrm>
        </p:spPr>
        <p:txBody>
          <a:bodyPr>
            <a:noAutofit/>
          </a:bodyPr>
          <a:lstStyle/>
          <a:p>
            <a:pPr algn="l" eaLnBrk="1" hangingPunct="1"/>
            <a:r>
              <a:rPr lang="lv-LV" sz="1600" b="1" dirty="0" smtClean="0">
                <a:solidFill>
                  <a:srgbClr val="7F0013"/>
                </a:solidFill>
                <a:latin typeface="Times New Roman" charset="0"/>
                <a:cs typeface="Times New Roman" charset="0"/>
              </a:rPr>
              <a:t>SPĒLES ANALĪZE</a:t>
            </a:r>
            <a:endParaRPr lang="lv-LV" sz="1600" b="1" dirty="0">
              <a:solidFill>
                <a:srgbClr val="7F0013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92201" y="728649"/>
            <a:ext cx="71296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400" b="1" dirty="0" smtClean="0">
                <a:latin typeface="Times New Roman" charset="0"/>
                <a:cs typeface="Times New Roman" charset="0"/>
              </a:rPr>
              <a:t>SPĒLĒTĀJI - Atzīme </a:t>
            </a:r>
            <a:r>
              <a:rPr lang="lv-LV" sz="2400" b="1" dirty="0">
                <a:latin typeface="Times New Roman" charset="0"/>
                <a:cs typeface="Times New Roman" charset="0"/>
              </a:rPr>
              <a:t>un </a:t>
            </a:r>
            <a:r>
              <a:rPr lang="lv-LV" sz="2400" b="1" dirty="0" smtClean="0">
                <a:latin typeface="Times New Roman" charset="0"/>
                <a:cs typeface="Times New Roman" charset="0"/>
              </a:rPr>
              <a:t>raksturojums</a:t>
            </a:r>
            <a:br>
              <a:rPr lang="lv-LV" sz="2400" b="1" dirty="0" smtClean="0">
                <a:latin typeface="Times New Roman" charset="0"/>
                <a:cs typeface="Times New Roman" charset="0"/>
              </a:rPr>
            </a:br>
            <a:r>
              <a:rPr lang="lv-LV" sz="1200" b="1" dirty="0" smtClean="0">
                <a:latin typeface="Times New Roman" charset="0"/>
                <a:cs typeface="Times New Roman" charset="0"/>
              </a:rPr>
              <a:t>5 </a:t>
            </a:r>
            <a:r>
              <a:rPr lang="en-US" sz="1200" b="1" dirty="0" smtClean="0">
                <a:latin typeface="Times New Roman" charset="0"/>
                <a:cs typeface="Times New Roman" charset="0"/>
              </a:rPr>
              <a:t>–</a:t>
            </a:r>
            <a:r>
              <a:rPr lang="lv-LV" sz="1200" b="1" dirty="0" smtClean="0">
                <a:latin typeface="Times New Roman" charset="0"/>
                <a:cs typeface="Times New Roman" charset="0"/>
              </a:rPr>
              <a:t> Izcili, 4 </a:t>
            </a:r>
            <a:r>
              <a:rPr lang="en-US" sz="1200" b="1" dirty="0" smtClean="0">
                <a:latin typeface="Times New Roman" charset="0"/>
                <a:cs typeface="Times New Roman" charset="0"/>
              </a:rPr>
              <a:t>–</a:t>
            </a:r>
            <a:r>
              <a:rPr lang="lv-LV" sz="1200" b="1" dirty="0" smtClean="0">
                <a:latin typeface="Times New Roman" charset="0"/>
                <a:cs typeface="Times New Roman" charset="0"/>
              </a:rPr>
              <a:t> Labi, 3 </a:t>
            </a:r>
            <a:r>
              <a:rPr lang="en-US" sz="1200" b="1" dirty="0" smtClean="0">
                <a:latin typeface="Times New Roman" charset="0"/>
                <a:cs typeface="Times New Roman" charset="0"/>
              </a:rPr>
              <a:t>–</a:t>
            </a:r>
            <a:r>
              <a:rPr lang="lv-LV" sz="1200" b="1" dirty="0" smtClean="0">
                <a:latin typeface="Times New Roman" charset="0"/>
                <a:cs typeface="Times New Roman" charset="0"/>
              </a:rPr>
              <a:t> Apmierinoši, 2 </a:t>
            </a:r>
            <a:r>
              <a:rPr lang="en-US" sz="1200" b="1" dirty="0" smtClean="0">
                <a:latin typeface="Times New Roman" charset="0"/>
                <a:cs typeface="Times New Roman" charset="0"/>
              </a:rPr>
              <a:t>–</a:t>
            </a:r>
            <a:r>
              <a:rPr lang="lv-LV" sz="1200" b="1" dirty="0" smtClean="0">
                <a:latin typeface="Times New Roman" charset="0"/>
                <a:cs typeface="Times New Roman" charset="0"/>
              </a:rPr>
              <a:t> Neapmierinoši, 1 </a:t>
            </a:r>
            <a:r>
              <a:rPr lang="en-US" sz="1200" b="1" dirty="0" smtClean="0">
                <a:latin typeface="Times New Roman" charset="0"/>
                <a:cs typeface="Times New Roman" charset="0"/>
              </a:rPr>
              <a:t>–</a:t>
            </a:r>
            <a:r>
              <a:rPr lang="lv-LV" sz="1200" b="1" dirty="0" smtClean="0">
                <a:latin typeface="Times New Roman" charset="0"/>
                <a:cs typeface="Times New Roman" charset="0"/>
              </a:rPr>
              <a:t> Vāji.</a:t>
            </a:r>
            <a:endParaRPr lang="lv-LV" sz="2400" b="1" dirty="0">
              <a:latin typeface="Times New Roman" charset="0"/>
              <a:cs typeface="Times New Roman" charset="0"/>
            </a:endParaRPr>
          </a:p>
          <a:p>
            <a:pPr algn="ctr"/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187700" y="2451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521400" y="1281113"/>
            <a:ext cx="6480175" cy="514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lv-LV" sz="1600" b="1" u="sng" dirty="0">
                <a:latin typeface="Times New Roman" charset="0"/>
                <a:cs typeface="Times New Roman" charset="0"/>
              </a:rPr>
              <a:t>Vārtsargs:</a:t>
            </a: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lv-LV" sz="1600" b="1" u="sng" dirty="0" smtClean="0">
                <a:latin typeface="Times New Roman" charset="0"/>
                <a:cs typeface="Times New Roman" charset="0"/>
              </a:rPr>
              <a:t>Aizsargi:</a:t>
            </a:r>
          </a:p>
          <a:p>
            <a:pPr eaLnBrk="1" hangingPunct="1"/>
            <a:endParaRPr lang="lv-LV" sz="1600" b="1" u="sng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lv-LV" sz="1600" b="1" u="sng" dirty="0">
                <a:latin typeface="Times New Roman" charset="0"/>
                <a:cs typeface="Times New Roman" charset="0"/>
              </a:rPr>
              <a:t>Pussargi</a:t>
            </a:r>
            <a:r>
              <a:rPr lang="lv-LV" sz="1600" b="1" u="sng" dirty="0" smtClean="0">
                <a:latin typeface="Times New Roman" charset="0"/>
                <a:cs typeface="Times New Roman" charset="0"/>
              </a:rPr>
              <a:t>:</a:t>
            </a:r>
          </a:p>
          <a:p>
            <a:pPr eaLnBrk="1" hangingPunct="1"/>
            <a:endParaRPr lang="lv-LV" sz="1600" b="1" u="sng" dirty="0" smtClean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600" b="1" u="sng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lv-LV" sz="1600" b="1" u="sng" dirty="0" smtClean="0">
                <a:latin typeface="Times New Roman" charset="0"/>
                <a:cs typeface="Times New Roman" charset="0"/>
              </a:rPr>
              <a:t>Uzbrucēji:</a:t>
            </a:r>
          </a:p>
          <a:p>
            <a:pPr eaLnBrk="1" hangingPunct="1"/>
            <a:endParaRPr lang="lv-LV" sz="1600" b="1" u="sng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lv-LV" sz="1600" b="1" u="sng" dirty="0" smtClean="0">
                <a:latin typeface="Times New Roman" charset="0"/>
                <a:cs typeface="Times New Roman" charset="0"/>
              </a:rPr>
              <a:t>Uz </a:t>
            </a:r>
            <a:r>
              <a:rPr lang="lv-LV" sz="1600" b="1" u="sng" dirty="0">
                <a:latin typeface="Times New Roman" charset="0"/>
                <a:cs typeface="Times New Roman" charset="0"/>
              </a:rPr>
              <a:t>maiņu iznākušie spēlētāji:</a:t>
            </a: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15616" y="681745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15616" y="6738796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5616" y="97177"/>
            <a:ext cx="8915495" cy="0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LFfT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440" y="149037"/>
            <a:ext cx="444671" cy="448040"/>
          </a:xfrm>
          <a:prstGeom prst="rect">
            <a:avLst/>
          </a:prstGeom>
        </p:spPr>
      </p:pic>
      <p:pic>
        <p:nvPicPr>
          <p:cNvPr id="16" name="Picture 2" descr="C:\Users\andis\Documents\Logo\LFF logo p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6" y="191293"/>
            <a:ext cx="405784" cy="40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85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559242" y="266699"/>
            <a:ext cx="2045692" cy="203201"/>
          </a:xfrm>
        </p:spPr>
        <p:txBody>
          <a:bodyPr>
            <a:noAutofit/>
          </a:bodyPr>
          <a:lstStyle/>
          <a:p>
            <a:pPr algn="l" eaLnBrk="1" hangingPunct="1"/>
            <a:r>
              <a:rPr lang="lv-LV" sz="1600" b="1" dirty="0" smtClean="0">
                <a:solidFill>
                  <a:srgbClr val="7F0013"/>
                </a:solidFill>
                <a:latin typeface="Times New Roman" charset="0"/>
                <a:cs typeface="Times New Roman" charset="0"/>
              </a:rPr>
              <a:t>SPĒLES ANALĪZE</a:t>
            </a:r>
            <a:endParaRPr lang="lv-LV" sz="1600" b="1" dirty="0">
              <a:solidFill>
                <a:srgbClr val="7F0013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92201" y="650865"/>
            <a:ext cx="71296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lv-LV" sz="2400" b="1" dirty="0">
                <a:latin typeface="Times New Roman" charset="0"/>
                <a:cs typeface="Times New Roman" charset="0"/>
              </a:rPr>
              <a:t>KOPĒJIE </a:t>
            </a:r>
            <a:r>
              <a:rPr lang="lv-LV" sz="2400" b="1" dirty="0" smtClean="0">
                <a:latin typeface="Times New Roman" charset="0"/>
                <a:cs typeface="Times New Roman" charset="0"/>
              </a:rPr>
              <a:t>MOMENTI</a:t>
            </a:r>
            <a:endParaRPr lang="lv-LV" sz="2400" b="1" dirty="0">
              <a:latin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7700" y="25317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/>
        </p:nvSpPr>
        <p:spPr bwMode="auto">
          <a:xfrm>
            <a:off x="188913" y="1079127"/>
            <a:ext cx="4611687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42900" indent="-342900" eaLnBrk="1" hangingPunct="1">
              <a:buAutoNum type="arabicPeriod"/>
            </a:pPr>
            <a:r>
              <a:rPr lang="lv-LV" sz="1400" b="1" dirty="0" smtClean="0">
                <a:latin typeface="Times New Roman" charset="0"/>
                <a:cs typeface="Times New Roman" charset="0"/>
              </a:rPr>
              <a:t>Kopējais </a:t>
            </a:r>
            <a:r>
              <a:rPr lang="lv-LV" sz="1400" b="1" dirty="0">
                <a:latin typeface="Times New Roman" charset="0"/>
                <a:cs typeface="Times New Roman" charset="0"/>
              </a:rPr>
              <a:t>iespaids</a:t>
            </a:r>
            <a:r>
              <a:rPr lang="lv-LV" sz="1400" b="1" dirty="0" smtClean="0">
                <a:latin typeface="Times New Roman" charset="0"/>
                <a:cs typeface="Times New Roman" charset="0"/>
              </a:rPr>
              <a:t>:</a:t>
            </a:r>
          </a:p>
          <a:p>
            <a:pPr marL="342900" indent="-342900" eaLnBrk="1" hangingPunct="1">
              <a:buAutoNum type="arabicPeriod"/>
            </a:pPr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 smtClean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lv-LV" sz="1400" b="1" dirty="0">
                <a:latin typeface="Times New Roman" charset="0"/>
                <a:cs typeface="Times New Roman" charset="0"/>
              </a:rPr>
              <a:t>2. Spēles stils</a:t>
            </a:r>
            <a:r>
              <a:rPr lang="lv-LV" sz="1400" b="1" dirty="0" smtClean="0">
                <a:latin typeface="Times New Roman" charset="0"/>
                <a:cs typeface="Times New Roman" charset="0"/>
              </a:rPr>
              <a:t>:</a:t>
            </a: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 smtClean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lv-LV" sz="1400" b="1" dirty="0">
                <a:latin typeface="Times New Roman" charset="0"/>
                <a:cs typeface="Times New Roman" charset="0"/>
              </a:rPr>
              <a:t>3. Komandas stiprās puses</a:t>
            </a:r>
            <a:r>
              <a:rPr lang="lv-LV" sz="1400" b="1" dirty="0" smtClean="0">
                <a:latin typeface="Times New Roman" charset="0"/>
                <a:cs typeface="Times New Roman" charset="0"/>
              </a:rPr>
              <a:t>:</a:t>
            </a: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 smtClean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lv-LV" sz="1400" b="1" dirty="0">
                <a:latin typeface="Times New Roman" charset="0"/>
                <a:cs typeface="Times New Roman" charset="0"/>
              </a:rPr>
              <a:t>4. Komandas vājās puses:</a:t>
            </a: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lv-LV" sz="1400" b="1" dirty="0">
              <a:latin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1051696"/>
            <a:ext cx="4248788" cy="5386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Times New Roman" charset="0"/>
                <a:cs typeface="Times New Roman" charset="0"/>
              </a:rPr>
              <a:t>5. Psiholoģiskā stabilitāte</a:t>
            </a:r>
            <a:r>
              <a:rPr lang="lv-LV" sz="1400" b="1" dirty="0" smtClean="0">
                <a:latin typeface="Times New Roman" charset="0"/>
                <a:cs typeface="Times New Roman" charset="0"/>
              </a:rPr>
              <a:t>:</a:t>
            </a:r>
          </a:p>
          <a:p>
            <a:endParaRPr lang="lv-LV" sz="1400" b="1" dirty="0">
              <a:latin typeface="Times New Roman" charset="0"/>
              <a:cs typeface="Times New Roman" charset="0"/>
            </a:endParaRPr>
          </a:p>
          <a:p>
            <a:endParaRPr lang="lv-LV" sz="1400" b="1" dirty="0">
              <a:latin typeface="Times New Roman" charset="0"/>
              <a:cs typeface="Times New Roman" charset="0"/>
            </a:endParaRPr>
          </a:p>
          <a:p>
            <a:endParaRPr lang="lv-LV" sz="1400" b="1" dirty="0">
              <a:latin typeface="Times New Roman" charset="0"/>
              <a:cs typeface="Times New Roman" charset="0"/>
            </a:endParaRPr>
          </a:p>
          <a:p>
            <a:endParaRPr lang="lv-LV" sz="1400" b="1" dirty="0">
              <a:latin typeface="Times New Roman" charset="0"/>
              <a:cs typeface="Times New Roman" charset="0"/>
            </a:endParaRPr>
          </a:p>
          <a:p>
            <a:r>
              <a:rPr lang="lv-LV" sz="1400" b="1" dirty="0">
                <a:latin typeface="Times New Roman" charset="0"/>
                <a:cs typeface="Times New Roman" charset="0"/>
              </a:rPr>
              <a:t>6. Komandas un atsevišķu spēlētāju </a:t>
            </a:r>
            <a:r>
              <a:rPr lang="lv-LV" sz="1400" b="1" dirty="0" smtClean="0">
                <a:latin typeface="Times New Roman" charset="0"/>
                <a:cs typeface="Times New Roman" charset="0"/>
              </a:rPr>
              <a:t>fiziskais </a:t>
            </a:r>
            <a:r>
              <a:rPr lang="lv-LV" sz="1400" b="1" dirty="0">
                <a:latin typeface="Times New Roman" charset="0"/>
                <a:cs typeface="Times New Roman" charset="0"/>
              </a:rPr>
              <a:t>stāvoklis</a:t>
            </a:r>
            <a:r>
              <a:rPr lang="lv-LV" sz="1400" b="1" dirty="0" smtClean="0">
                <a:latin typeface="Times New Roman" charset="0"/>
                <a:cs typeface="Times New Roman" charset="0"/>
              </a:rPr>
              <a:t>:</a:t>
            </a:r>
          </a:p>
          <a:p>
            <a:endParaRPr lang="lv-LV" sz="1400" b="1" dirty="0">
              <a:latin typeface="Times New Roman" charset="0"/>
              <a:cs typeface="Times New Roman" charset="0"/>
            </a:endParaRPr>
          </a:p>
          <a:p>
            <a:endParaRPr lang="lv-LV" sz="1400" b="1" dirty="0">
              <a:latin typeface="Times New Roman" charset="0"/>
              <a:cs typeface="Times New Roman" charset="0"/>
            </a:endParaRPr>
          </a:p>
          <a:p>
            <a:endParaRPr lang="lv-LV" sz="1400" b="1" dirty="0">
              <a:latin typeface="Times New Roman" charset="0"/>
              <a:cs typeface="Times New Roman" charset="0"/>
            </a:endParaRPr>
          </a:p>
          <a:p>
            <a:endParaRPr lang="lv-LV" sz="1400" b="1" dirty="0">
              <a:latin typeface="Times New Roman" charset="0"/>
              <a:cs typeface="Times New Roman" charset="0"/>
            </a:endParaRPr>
          </a:p>
          <a:p>
            <a:endParaRPr lang="lv-LV" sz="1400" b="1" dirty="0">
              <a:latin typeface="Times New Roman" charset="0"/>
              <a:cs typeface="Times New Roman" charset="0"/>
            </a:endParaRPr>
          </a:p>
          <a:p>
            <a:r>
              <a:rPr lang="lv-LV" sz="1400" b="1" dirty="0">
                <a:latin typeface="Times New Roman" charset="0"/>
                <a:cs typeface="Times New Roman" charset="0"/>
              </a:rPr>
              <a:t>7. Spēles disciplīna:</a:t>
            </a:r>
          </a:p>
          <a:p>
            <a:endParaRPr lang="lv-LV" sz="1400" b="1" dirty="0">
              <a:latin typeface="Times New Roman" charset="0"/>
              <a:cs typeface="Times New Roman" charset="0"/>
            </a:endParaRPr>
          </a:p>
          <a:p>
            <a:endParaRPr lang="lv-LV" sz="1400" b="1" dirty="0">
              <a:latin typeface="Times New Roman" charset="0"/>
              <a:cs typeface="Times New Roman" charset="0"/>
            </a:endParaRPr>
          </a:p>
          <a:p>
            <a:endParaRPr lang="lv-LV" sz="1400" b="1" dirty="0">
              <a:latin typeface="Times New Roman" charset="0"/>
              <a:cs typeface="Times New Roman" charset="0"/>
            </a:endParaRPr>
          </a:p>
          <a:p>
            <a:r>
              <a:rPr lang="lv-LV" sz="1400" b="1" dirty="0">
                <a:latin typeface="Times New Roman" charset="0"/>
                <a:cs typeface="Times New Roman" charset="0"/>
              </a:rPr>
              <a:t>8. Dominējošie spēlētāji (līderi):</a:t>
            </a:r>
          </a:p>
          <a:p>
            <a:endParaRPr lang="lv-LV" sz="1400" b="1" dirty="0">
              <a:latin typeface="Times New Roman" charset="0"/>
              <a:cs typeface="Times New Roman" charset="0"/>
            </a:endParaRPr>
          </a:p>
          <a:p>
            <a:endParaRPr lang="lv-LV" sz="1400" b="1" dirty="0">
              <a:latin typeface="Times New Roman" charset="0"/>
              <a:cs typeface="Times New Roman" charset="0"/>
            </a:endParaRPr>
          </a:p>
          <a:p>
            <a:endParaRPr lang="lv-LV" sz="1400" b="1" dirty="0">
              <a:latin typeface="Times New Roman" charset="0"/>
              <a:cs typeface="Times New Roman" charset="0"/>
            </a:endParaRPr>
          </a:p>
          <a:p>
            <a:r>
              <a:rPr lang="lv-LV" sz="1400" b="1" dirty="0">
                <a:latin typeface="Times New Roman" charset="0"/>
                <a:cs typeface="Times New Roman" charset="0"/>
              </a:rPr>
              <a:t>9. Komandas spēles izmaiņas (taktika, spēlētāju maiņas):</a:t>
            </a:r>
          </a:p>
          <a:p>
            <a:endParaRPr lang="lv-LV" b="1" dirty="0">
              <a:latin typeface="Times New Roman" charset="0"/>
              <a:cs typeface="Times New Roman" charset="0"/>
            </a:endParaRPr>
          </a:p>
          <a:p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15616" y="681745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15616" y="6738796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5616" y="97177"/>
            <a:ext cx="8915495" cy="0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LFfT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440" y="149037"/>
            <a:ext cx="444671" cy="448040"/>
          </a:xfrm>
          <a:prstGeom prst="rect">
            <a:avLst/>
          </a:prstGeom>
        </p:spPr>
      </p:pic>
      <p:pic>
        <p:nvPicPr>
          <p:cNvPr id="19" name="Picture 2" descr="C:\Users\andis\Documents\Logo\LFF logo p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6" y="191293"/>
            <a:ext cx="405784" cy="40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97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559242" y="212270"/>
            <a:ext cx="2045692" cy="203201"/>
          </a:xfrm>
        </p:spPr>
        <p:txBody>
          <a:bodyPr>
            <a:noAutofit/>
          </a:bodyPr>
          <a:lstStyle/>
          <a:p>
            <a:pPr algn="l" eaLnBrk="1" hangingPunct="1"/>
            <a:r>
              <a:rPr lang="lv-LV" sz="1600" b="1" dirty="0" smtClean="0">
                <a:solidFill>
                  <a:srgbClr val="7F0013"/>
                </a:solidFill>
                <a:latin typeface="Times New Roman" charset="0"/>
                <a:cs typeface="Times New Roman" charset="0"/>
              </a:rPr>
              <a:t>SPĒLES ANALĪZE</a:t>
            </a:r>
            <a:endParaRPr lang="lv-LV" sz="1600" b="1" dirty="0">
              <a:solidFill>
                <a:srgbClr val="7F0013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74800" y="699532"/>
            <a:ext cx="632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400" b="1" dirty="0">
                <a:latin typeface="Times New Roman" charset="0"/>
                <a:cs typeface="Times New Roman" charset="0"/>
              </a:rPr>
              <a:t>SECINĀJUMI UN REKOMENDĀCIJAS</a:t>
            </a:r>
            <a:br>
              <a:rPr lang="lv-LV" sz="2400" b="1" dirty="0">
                <a:latin typeface="Times New Roman" charset="0"/>
                <a:cs typeface="Times New Roman" charset="0"/>
              </a:rPr>
            </a:b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187700" y="2451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15616" y="681745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15616" y="6738796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5616" y="97177"/>
            <a:ext cx="8915495" cy="0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LFfT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440" y="149037"/>
            <a:ext cx="444671" cy="448040"/>
          </a:xfrm>
          <a:prstGeom prst="rect">
            <a:avLst/>
          </a:prstGeom>
        </p:spPr>
      </p:pic>
      <p:pic>
        <p:nvPicPr>
          <p:cNvPr id="14" name="Picture 2" descr="C:\Users\andis\Documents\Logo\LFF logo p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6" y="191293"/>
            <a:ext cx="405784" cy="40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119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ndis\Documents\Logo\LFF logo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6" y="191293"/>
            <a:ext cx="405784" cy="40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491640" y="187850"/>
            <a:ext cx="2003778" cy="397319"/>
          </a:xfrm>
        </p:spPr>
        <p:txBody>
          <a:bodyPr>
            <a:noAutofit/>
          </a:bodyPr>
          <a:lstStyle/>
          <a:p>
            <a:pPr algn="l" eaLnBrk="1" hangingPunct="1"/>
            <a:r>
              <a:rPr lang="lv-LV" sz="1600" b="1" dirty="0" smtClean="0">
                <a:solidFill>
                  <a:srgbClr val="7F0013"/>
                </a:solidFill>
                <a:latin typeface="Times New Roman" charset="0"/>
                <a:cs typeface="Times New Roman" charset="0"/>
              </a:rPr>
              <a:t>SPĒLES ANALĪZE</a:t>
            </a:r>
            <a:endParaRPr lang="lv-LV" sz="1600" b="1" dirty="0">
              <a:solidFill>
                <a:srgbClr val="7F0013"/>
              </a:solidFill>
              <a:latin typeface="Times New Roman" charset="0"/>
              <a:cs typeface="Times New Roman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15616" y="681745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15616" y="6738796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5616" y="97177"/>
            <a:ext cx="8915495" cy="0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56504" y="721274"/>
            <a:ext cx="5032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TAKTISKĀ SHĒMA </a:t>
            </a:r>
            <a:r>
              <a:rPr lang="lv-LV" sz="2000" b="1" dirty="0">
                <a:latin typeface="Times New Roman" charset="0"/>
                <a:cs typeface="Times New Roman" charset="0"/>
              </a:rPr>
              <a:t>(Spēlētāju darbības zonas</a:t>
            </a:r>
            <a:r>
              <a:rPr lang="lv-LV" sz="2000" b="1" dirty="0" smtClean="0">
                <a:latin typeface="Times New Roman" charset="0"/>
                <a:cs typeface="Times New Roman" charset="0"/>
              </a:rPr>
              <a:t>)</a:t>
            </a:r>
            <a:endParaRPr lang="lv-LV" sz="2000" b="1" dirty="0">
              <a:latin typeface="Times New Roman" charset="0"/>
              <a:cs typeface="Times New Roman" charset="0"/>
            </a:endParaRPr>
          </a:p>
        </p:txBody>
      </p:sp>
      <p:pic>
        <p:nvPicPr>
          <p:cNvPr id="25" name="Picture 24" descr="Laukums 11p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6" y="1295509"/>
            <a:ext cx="3599966" cy="5212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635918"/>
              </p:ext>
            </p:extLst>
          </p:nvPr>
        </p:nvGraphicFramePr>
        <p:xfrm>
          <a:off x="3715582" y="1296179"/>
          <a:ext cx="2604315" cy="5212080"/>
        </p:xfrm>
        <a:graphic>
          <a:graphicData uri="http://schemas.openxmlformats.org/drawingml/2006/table">
            <a:tbl>
              <a:tblPr/>
              <a:tblGrid>
                <a:gridCol w="373169"/>
                <a:gridCol w="2231146"/>
              </a:tblGrid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Vārds Uzvārds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717803"/>
              </p:ext>
            </p:extLst>
          </p:nvPr>
        </p:nvGraphicFramePr>
        <p:xfrm>
          <a:off x="6925557" y="1294839"/>
          <a:ext cx="2082205" cy="548640"/>
        </p:xfrm>
        <a:graphic>
          <a:graphicData uri="http://schemas.openxmlformats.org/drawingml/2006/table">
            <a:tbl>
              <a:tblPr/>
              <a:tblGrid>
                <a:gridCol w="2082205"/>
              </a:tblGrid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Izvietojums: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9" name="Picture 28" descr="LFfTI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440" y="149037"/>
            <a:ext cx="444671" cy="448040"/>
          </a:xfrm>
          <a:prstGeom prst="rect">
            <a:avLst/>
          </a:prstGeom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568253"/>
              </p:ext>
            </p:extLst>
          </p:nvPr>
        </p:nvGraphicFramePr>
        <p:xfrm>
          <a:off x="9398000" y="-44377"/>
          <a:ext cx="2191582" cy="525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5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Copy -&gt; Paste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9786982" y="467544"/>
            <a:ext cx="1338701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9919183" y="1212276"/>
            <a:ext cx="1206500" cy="165126"/>
          </a:xfrm>
          <a:custGeom>
            <a:avLst/>
            <a:gdLst>
              <a:gd name="connsiteX0" fmla="*/ 0 w 1206500"/>
              <a:gd name="connsiteY0" fmla="*/ 165126 h 165126"/>
              <a:gd name="connsiteX1" fmla="*/ 127000 w 1206500"/>
              <a:gd name="connsiteY1" fmla="*/ 25426 h 165126"/>
              <a:gd name="connsiteX2" fmla="*/ 241300 w 1206500"/>
              <a:gd name="connsiteY2" fmla="*/ 152426 h 165126"/>
              <a:gd name="connsiteX3" fmla="*/ 393700 w 1206500"/>
              <a:gd name="connsiteY3" fmla="*/ 12726 h 165126"/>
              <a:gd name="connsiteX4" fmla="*/ 508000 w 1206500"/>
              <a:gd name="connsiteY4" fmla="*/ 152426 h 165126"/>
              <a:gd name="connsiteX5" fmla="*/ 647700 w 1206500"/>
              <a:gd name="connsiteY5" fmla="*/ 26 h 165126"/>
              <a:gd name="connsiteX6" fmla="*/ 749300 w 1206500"/>
              <a:gd name="connsiteY6" fmla="*/ 139726 h 165126"/>
              <a:gd name="connsiteX7" fmla="*/ 889000 w 1206500"/>
              <a:gd name="connsiteY7" fmla="*/ 26 h 165126"/>
              <a:gd name="connsiteX8" fmla="*/ 977900 w 1206500"/>
              <a:gd name="connsiteY8" fmla="*/ 127026 h 165126"/>
              <a:gd name="connsiteX9" fmla="*/ 1092200 w 1206500"/>
              <a:gd name="connsiteY9" fmla="*/ 25426 h 165126"/>
              <a:gd name="connsiteX10" fmla="*/ 1206500 w 1206500"/>
              <a:gd name="connsiteY10" fmla="*/ 12726 h 1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6500" h="165126">
                <a:moveTo>
                  <a:pt x="0" y="165126"/>
                </a:moveTo>
                <a:cubicBezTo>
                  <a:pt x="43391" y="96334"/>
                  <a:pt x="86783" y="27543"/>
                  <a:pt x="127000" y="25426"/>
                </a:cubicBezTo>
                <a:cubicBezTo>
                  <a:pt x="167217" y="23309"/>
                  <a:pt x="196850" y="154543"/>
                  <a:pt x="241300" y="152426"/>
                </a:cubicBezTo>
                <a:cubicBezTo>
                  <a:pt x="285750" y="150309"/>
                  <a:pt x="349250" y="12726"/>
                  <a:pt x="393700" y="12726"/>
                </a:cubicBezTo>
                <a:cubicBezTo>
                  <a:pt x="438150" y="12726"/>
                  <a:pt x="465667" y="154543"/>
                  <a:pt x="508000" y="152426"/>
                </a:cubicBezTo>
                <a:cubicBezTo>
                  <a:pt x="550333" y="150309"/>
                  <a:pt x="607483" y="2143"/>
                  <a:pt x="647700" y="26"/>
                </a:cubicBezTo>
                <a:cubicBezTo>
                  <a:pt x="687917" y="-2091"/>
                  <a:pt x="709083" y="139726"/>
                  <a:pt x="749300" y="139726"/>
                </a:cubicBezTo>
                <a:cubicBezTo>
                  <a:pt x="789517" y="139726"/>
                  <a:pt x="850900" y="2143"/>
                  <a:pt x="889000" y="26"/>
                </a:cubicBezTo>
                <a:cubicBezTo>
                  <a:pt x="927100" y="-2091"/>
                  <a:pt x="944033" y="122793"/>
                  <a:pt x="977900" y="127026"/>
                </a:cubicBezTo>
                <a:cubicBezTo>
                  <a:pt x="1011767" y="131259"/>
                  <a:pt x="1054100" y="44476"/>
                  <a:pt x="1092200" y="25426"/>
                </a:cubicBezTo>
                <a:cubicBezTo>
                  <a:pt x="1130300" y="6376"/>
                  <a:pt x="1168400" y="9551"/>
                  <a:pt x="1206500" y="12726"/>
                </a:cubicBezTo>
              </a:path>
            </a:pathLst>
          </a:cu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9786982" y="886644"/>
            <a:ext cx="1338701" cy="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Picture 36" descr="tango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900" y="1538043"/>
            <a:ext cx="161418" cy="161418"/>
          </a:xfrm>
          <a:prstGeom prst="rect">
            <a:avLst/>
          </a:prstGeom>
        </p:spPr>
      </p:pic>
      <p:sp>
        <p:nvSpPr>
          <p:cNvPr id="38" name="AutoShape 35"/>
          <p:cNvSpPr>
            <a:spLocks noChangeArrowheads="1"/>
          </p:cNvSpPr>
          <p:nvPr/>
        </p:nvSpPr>
        <p:spPr bwMode="auto">
          <a:xfrm>
            <a:off x="10342452" y="1843479"/>
            <a:ext cx="389731" cy="2714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Calibri" charset="0"/>
              </a:rPr>
              <a:t>1</a:t>
            </a:r>
            <a: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  <a:t/>
            </a:r>
            <a:b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</a:br>
            <a:endParaRPr lang="nl-NL" sz="1000" b="1" dirty="0">
              <a:solidFill>
                <a:schemeClr val="hlink"/>
              </a:solidFill>
              <a:latin typeface="Times New Roman"/>
              <a:cs typeface="Times New Roman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0262983" y="2213378"/>
            <a:ext cx="555118" cy="268043"/>
            <a:chOff x="-1266318" y="3064278"/>
            <a:chExt cx="555118" cy="268043"/>
          </a:xfrm>
          <a:effectLst/>
        </p:grpSpPr>
        <p:sp>
          <p:nvSpPr>
            <p:cNvPr id="39" name="Oval 38"/>
            <p:cNvSpPr/>
            <p:nvPr/>
          </p:nvSpPr>
          <p:spPr>
            <a:xfrm>
              <a:off x="-1143000" y="3064278"/>
              <a:ext cx="266700" cy="26804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-1266318" y="3086100"/>
              <a:ext cx="5551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   11</a:t>
              </a:r>
              <a:endParaRPr lang="en-US" sz="10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0232518" y="2633821"/>
            <a:ext cx="555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1</a:t>
            </a:r>
            <a:endParaRPr lang="en-US" sz="1000" dirty="0"/>
          </a:p>
        </p:txBody>
      </p:sp>
      <p:sp>
        <p:nvSpPr>
          <p:cNvPr id="43" name="Rectangle 42"/>
          <p:cNvSpPr/>
          <p:nvPr/>
        </p:nvSpPr>
        <p:spPr>
          <a:xfrm>
            <a:off x="10022968" y="3352800"/>
            <a:ext cx="1028700" cy="1485900"/>
          </a:xfrm>
          <a:prstGeom prst="rect">
            <a:avLst/>
          </a:prstGeom>
          <a:solidFill>
            <a:srgbClr val="FF0000">
              <a:alpha val="22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821938"/>
              </p:ext>
            </p:extLst>
          </p:nvPr>
        </p:nvGraphicFramePr>
        <p:xfrm>
          <a:off x="6319897" y="4588019"/>
          <a:ext cx="2604315" cy="1097280"/>
        </p:xfrm>
        <a:graphic>
          <a:graphicData uri="http://schemas.openxmlformats.org/drawingml/2006/table">
            <a:tbl>
              <a:tblPr/>
              <a:tblGrid>
                <a:gridCol w="373169"/>
                <a:gridCol w="2231146"/>
              </a:tblGrid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47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ndis\Documents\Logo\LFF logo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6" y="191293"/>
            <a:ext cx="405784" cy="40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491640" y="187850"/>
            <a:ext cx="2003778" cy="397319"/>
          </a:xfrm>
        </p:spPr>
        <p:txBody>
          <a:bodyPr>
            <a:noAutofit/>
          </a:bodyPr>
          <a:lstStyle/>
          <a:p>
            <a:pPr algn="l" eaLnBrk="1" hangingPunct="1"/>
            <a:r>
              <a:rPr lang="lv-LV" sz="1600" b="1" dirty="0" smtClean="0">
                <a:solidFill>
                  <a:srgbClr val="7F0013"/>
                </a:solidFill>
                <a:latin typeface="Times New Roman" charset="0"/>
                <a:cs typeface="Times New Roman" charset="0"/>
              </a:rPr>
              <a:t>SPĒLES ANALĪZE</a:t>
            </a:r>
            <a:endParaRPr lang="lv-LV" sz="1600" b="1" dirty="0">
              <a:solidFill>
                <a:srgbClr val="7F0013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6504" y="721274"/>
            <a:ext cx="49423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TAKTISKĀ SHĒMA </a:t>
            </a:r>
            <a:r>
              <a:rPr lang="lv-LV" sz="2000" b="1" dirty="0" smtClean="0">
                <a:latin typeface="Times New Roman" charset="0"/>
                <a:cs typeface="Times New Roman" charset="0"/>
              </a:rPr>
              <a:t>(II. puslaiks/Pēc maiņam)</a:t>
            </a:r>
            <a:endParaRPr lang="lv-LV" sz="2000" b="1" dirty="0">
              <a:latin typeface="Times New Roman" charset="0"/>
              <a:cs typeface="Times New Roman" charset="0"/>
            </a:endParaRPr>
          </a:p>
        </p:txBody>
      </p:sp>
      <p:pic>
        <p:nvPicPr>
          <p:cNvPr id="25" name="Picture 24" descr="Laukums 11p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6" y="1295509"/>
            <a:ext cx="3599966" cy="5212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9" name="Picture 28" descr="LFfTI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440" y="149037"/>
            <a:ext cx="444671" cy="448040"/>
          </a:xfrm>
          <a:prstGeom prst="rect">
            <a:avLst/>
          </a:prstGeom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300611"/>
              </p:ext>
            </p:extLst>
          </p:nvPr>
        </p:nvGraphicFramePr>
        <p:xfrm>
          <a:off x="9398000" y="-44377"/>
          <a:ext cx="2191582" cy="562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5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Copy -&gt; Paste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9786982" y="467544"/>
            <a:ext cx="1338701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9919183" y="1212276"/>
            <a:ext cx="1206500" cy="165126"/>
          </a:xfrm>
          <a:custGeom>
            <a:avLst/>
            <a:gdLst>
              <a:gd name="connsiteX0" fmla="*/ 0 w 1206500"/>
              <a:gd name="connsiteY0" fmla="*/ 165126 h 165126"/>
              <a:gd name="connsiteX1" fmla="*/ 127000 w 1206500"/>
              <a:gd name="connsiteY1" fmla="*/ 25426 h 165126"/>
              <a:gd name="connsiteX2" fmla="*/ 241300 w 1206500"/>
              <a:gd name="connsiteY2" fmla="*/ 152426 h 165126"/>
              <a:gd name="connsiteX3" fmla="*/ 393700 w 1206500"/>
              <a:gd name="connsiteY3" fmla="*/ 12726 h 165126"/>
              <a:gd name="connsiteX4" fmla="*/ 508000 w 1206500"/>
              <a:gd name="connsiteY4" fmla="*/ 152426 h 165126"/>
              <a:gd name="connsiteX5" fmla="*/ 647700 w 1206500"/>
              <a:gd name="connsiteY5" fmla="*/ 26 h 165126"/>
              <a:gd name="connsiteX6" fmla="*/ 749300 w 1206500"/>
              <a:gd name="connsiteY6" fmla="*/ 139726 h 165126"/>
              <a:gd name="connsiteX7" fmla="*/ 889000 w 1206500"/>
              <a:gd name="connsiteY7" fmla="*/ 26 h 165126"/>
              <a:gd name="connsiteX8" fmla="*/ 977900 w 1206500"/>
              <a:gd name="connsiteY8" fmla="*/ 127026 h 165126"/>
              <a:gd name="connsiteX9" fmla="*/ 1092200 w 1206500"/>
              <a:gd name="connsiteY9" fmla="*/ 25426 h 165126"/>
              <a:gd name="connsiteX10" fmla="*/ 1206500 w 1206500"/>
              <a:gd name="connsiteY10" fmla="*/ 12726 h 1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6500" h="165126">
                <a:moveTo>
                  <a:pt x="0" y="165126"/>
                </a:moveTo>
                <a:cubicBezTo>
                  <a:pt x="43391" y="96334"/>
                  <a:pt x="86783" y="27543"/>
                  <a:pt x="127000" y="25426"/>
                </a:cubicBezTo>
                <a:cubicBezTo>
                  <a:pt x="167217" y="23309"/>
                  <a:pt x="196850" y="154543"/>
                  <a:pt x="241300" y="152426"/>
                </a:cubicBezTo>
                <a:cubicBezTo>
                  <a:pt x="285750" y="150309"/>
                  <a:pt x="349250" y="12726"/>
                  <a:pt x="393700" y="12726"/>
                </a:cubicBezTo>
                <a:cubicBezTo>
                  <a:pt x="438150" y="12726"/>
                  <a:pt x="465667" y="154543"/>
                  <a:pt x="508000" y="152426"/>
                </a:cubicBezTo>
                <a:cubicBezTo>
                  <a:pt x="550333" y="150309"/>
                  <a:pt x="607483" y="2143"/>
                  <a:pt x="647700" y="26"/>
                </a:cubicBezTo>
                <a:cubicBezTo>
                  <a:pt x="687917" y="-2091"/>
                  <a:pt x="709083" y="139726"/>
                  <a:pt x="749300" y="139726"/>
                </a:cubicBezTo>
                <a:cubicBezTo>
                  <a:pt x="789517" y="139726"/>
                  <a:pt x="850900" y="2143"/>
                  <a:pt x="889000" y="26"/>
                </a:cubicBezTo>
                <a:cubicBezTo>
                  <a:pt x="927100" y="-2091"/>
                  <a:pt x="944033" y="122793"/>
                  <a:pt x="977900" y="127026"/>
                </a:cubicBezTo>
                <a:cubicBezTo>
                  <a:pt x="1011767" y="131259"/>
                  <a:pt x="1054100" y="44476"/>
                  <a:pt x="1092200" y="25426"/>
                </a:cubicBezTo>
                <a:cubicBezTo>
                  <a:pt x="1130300" y="6376"/>
                  <a:pt x="1168400" y="9551"/>
                  <a:pt x="1206500" y="12726"/>
                </a:cubicBezTo>
              </a:path>
            </a:pathLst>
          </a:cu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9786982" y="886644"/>
            <a:ext cx="1338701" cy="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Picture 36" descr="tango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900" y="1538043"/>
            <a:ext cx="161418" cy="161418"/>
          </a:xfrm>
          <a:prstGeom prst="rect">
            <a:avLst/>
          </a:prstGeom>
        </p:spPr>
      </p:pic>
      <p:sp>
        <p:nvSpPr>
          <p:cNvPr id="38" name="AutoShape 35"/>
          <p:cNvSpPr>
            <a:spLocks noChangeArrowheads="1"/>
          </p:cNvSpPr>
          <p:nvPr/>
        </p:nvSpPr>
        <p:spPr bwMode="auto">
          <a:xfrm>
            <a:off x="10342452" y="1843479"/>
            <a:ext cx="389731" cy="2714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Calibri" charset="0"/>
              </a:rPr>
              <a:t>1</a:t>
            </a:r>
            <a: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  <a:t/>
            </a:r>
            <a:b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</a:br>
            <a:endParaRPr lang="nl-NL" sz="1000" b="1" dirty="0">
              <a:solidFill>
                <a:schemeClr val="hlink"/>
              </a:solidFill>
              <a:latin typeface="Times New Roman"/>
              <a:cs typeface="Times New Roman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0262983" y="2213378"/>
            <a:ext cx="555118" cy="268043"/>
            <a:chOff x="-1266318" y="3064278"/>
            <a:chExt cx="555118" cy="268043"/>
          </a:xfrm>
          <a:effectLst/>
        </p:grpSpPr>
        <p:sp>
          <p:nvSpPr>
            <p:cNvPr id="39" name="Oval 38"/>
            <p:cNvSpPr/>
            <p:nvPr/>
          </p:nvSpPr>
          <p:spPr>
            <a:xfrm>
              <a:off x="-1143000" y="3064278"/>
              <a:ext cx="266700" cy="26804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-1266318" y="3086100"/>
              <a:ext cx="5551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   11</a:t>
              </a:r>
              <a:endParaRPr lang="en-US" sz="10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0232518" y="2633821"/>
            <a:ext cx="555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1</a:t>
            </a:r>
            <a:endParaRPr lang="en-US" sz="1000" dirty="0"/>
          </a:p>
        </p:txBody>
      </p:sp>
      <p:sp>
        <p:nvSpPr>
          <p:cNvPr id="43" name="Rectangle 42"/>
          <p:cNvSpPr/>
          <p:nvPr/>
        </p:nvSpPr>
        <p:spPr>
          <a:xfrm>
            <a:off x="10022968" y="3352800"/>
            <a:ext cx="1028700" cy="1485900"/>
          </a:xfrm>
          <a:prstGeom prst="rect">
            <a:avLst/>
          </a:prstGeom>
          <a:solidFill>
            <a:srgbClr val="FF0000">
              <a:alpha val="22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455079"/>
              </p:ext>
            </p:extLst>
          </p:nvPr>
        </p:nvGraphicFramePr>
        <p:xfrm>
          <a:off x="3952811" y="4838700"/>
          <a:ext cx="4441889" cy="1783080"/>
        </p:xfrm>
        <a:graphic>
          <a:graphicData uri="http://schemas.openxmlformats.org/drawingml/2006/table">
            <a:tbl>
              <a:tblPr/>
              <a:tblGrid>
                <a:gridCol w="357963"/>
                <a:gridCol w="509928"/>
                <a:gridCol w="1174072"/>
                <a:gridCol w="1225854"/>
                <a:gridCol w="1174072"/>
              </a:tblGrid>
              <a:tr h="288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Min.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Uz</a:t>
                      </a:r>
                      <a:endParaRPr kumimoji="0" 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No</a:t>
                      </a:r>
                      <a:endParaRPr kumimoji="0" 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Pozīcija</a:t>
                      </a:r>
                      <a:endParaRPr kumimoji="0" 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2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.</a:t>
                      </a:r>
                      <a:endParaRPr kumimoji="0" lang="lv-LV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2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.</a:t>
                      </a:r>
                      <a:endParaRPr kumimoji="0" lang="lv-LV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2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.</a:t>
                      </a:r>
                      <a:endParaRPr kumimoji="0" lang="lv-LV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2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4.</a:t>
                      </a:r>
                      <a:endParaRPr kumimoji="0" lang="lv-LV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2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5.</a:t>
                      </a:r>
                      <a:endParaRPr kumimoji="0" lang="lv-LV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5" name="Subtitle 2"/>
          <p:cNvSpPr txBox="1">
            <a:spLocks/>
          </p:cNvSpPr>
          <p:nvPr/>
        </p:nvSpPr>
        <p:spPr bwMode="auto">
          <a:xfrm>
            <a:off x="3952811" y="1284152"/>
            <a:ext cx="5078300" cy="3035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indent="0" eaLnBrk="1" hangingPunct="1">
              <a:spcBef>
                <a:spcPct val="20000"/>
              </a:spcBef>
            </a:pPr>
            <a:r>
              <a:rPr lang="lv-LV" sz="1400" b="1" dirty="0" smtClean="0">
                <a:latin typeface="Times New Roman" charset="0"/>
                <a:cs typeface="Times New Roman" charset="0"/>
              </a:rPr>
              <a:t>Izvietojums: </a:t>
            </a:r>
          </a:p>
          <a:p>
            <a:pPr marL="0" indent="0" eaLnBrk="1" hangingPunct="1">
              <a:spcBef>
                <a:spcPct val="20000"/>
              </a:spcBef>
            </a:pPr>
            <a:r>
              <a:rPr lang="lv-LV" sz="1400" b="1" dirty="0" smtClean="0">
                <a:latin typeface="Times New Roman" charset="0"/>
                <a:cs typeface="Times New Roman" charset="0"/>
              </a:rPr>
              <a:t/>
            </a:r>
            <a:br>
              <a:rPr lang="lv-LV" sz="1400" b="1" dirty="0" smtClean="0">
                <a:latin typeface="Times New Roman" charset="0"/>
                <a:cs typeface="Times New Roman" charset="0"/>
              </a:rPr>
            </a:br>
            <a:r>
              <a:rPr lang="lv-LV" sz="1400" b="1" dirty="0" smtClean="0">
                <a:latin typeface="Times New Roman" charset="0"/>
                <a:cs typeface="Times New Roman" charset="0"/>
              </a:rPr>
              <a:t/>
            </a:r>
            <a:br>
              <a:rPr lang="lv-LV" sz="1400" b="1" dirty="0" smtClean="0">
                <a:latin typeface="Times New Roman" charset="0"/>
                <a:cs typeface="Times New Roman" charset="0"/>
              </a:rPr>
            </a:br>
            <a:r>
              <a:rPr lang="lv-LV" sz="1400" b="1" dirty="0" smtClean="0">
                <a:latin typeface="Times New Roman" charset="0"/>
                <a:cs typeface="Times New Roman" charset="0"/>
              </a:rPr>
              <a:t>1. Izmaiņas </a:t>
            </a:r>
            <a:r>
              <a:rPr lang="lv-LV" sz="1400" b="1" dirty="0">
                <a:latin typeface="Times New Roman" charset="0"/>
                <a:cs typeface="Times New Roman" charset="0"/>
              </a:rPr>
              <a:t>pēc maiņu veikšanas</a:t>
            </a:r>
            <a:r>
              <a:rPr lang="lv-LV" sz="1400" b="1" dirty="0" smtClean="0">
                <a:latin typeface="Times New Roman" charset="0"/>
                <a:cs typeface="Times New Roman" charset="0"/>
              </a:rPr>
              <a:t>:</a:t>
            </a:r>
          </a:p>
          <a:p>
            <a:pPr marL="0" indent="0" eaLnBrk="1" hangingPunct="1">
              <a:spcBef>
                <a:spcPct val="20000"/>
              </a:spcBef>
            </a:pPr>
            <a:r>
              <a:rPr lang="lv-LV" sz="1400" b="1" dirty="0" smtClean="0">
                <a:latin typeface="Times New Roman" charset="0"/>
                <a:cs typeface="Times New Roman" charset="0"/>
              </a:rPr>
              <a:t/>
            </a:r>
            <a:br>
              <a:rPr lang="lv-LV" sz="1400" b="1" dirty="0" smtClean="0">
                <a:latin typeface="Times New Roman" charset="0"/>
                <a:cs typeface="Times New Roman" charset="0"/>
              </a:rPr>
            </a:br>
            <a:endParaRPr lang="lv-LV" sz="1400" b="1" dirty="0" smtClean="0">
              <a:latin typeface="Times New Roman" charset="0"/>
              <a:cs typeface="Times New Roman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lv-LV" sz="1400" b="1" dirty="0" smtClean="0">
                <a:latin typeface="Times New Roman" charset="0"/>
                <a:cs typeface="Times New Roman" charset="0"/>
              </a:rPr>
              <a:t>2</a:t>
            </a:r>
            <a:r>
              <a:rPr lang="lv-LV" sz="1400" b="1" dirty="0">
                <a:latin typeface="Times New Roman" charset="0"/>
                <a:cs typeface="Times New Roman" charset="0"/>
              </a:rPr>
              <a:t>. Kā maiņas ietekmēja spēles gaitu</a:t>
            </a:r>
            <a:r>
              <a:rPr lang="lv-LV" sz="1400" b="1" dirty="0" smtClean="0">
                <a:latin typeface="Times New Roman" charset="0"/>
                <a:cs typeface="Times New Roman" charset="0"/>
              </a:rPr>
              <a:t>?</a:t>
            </a:r>
          </a:p>
          <a:p>
            <a:pPr eaLnBrk="1" hangingPunct="1">
              <a:spcBef>
                <a:spcPct val="20000"/>
              </a:spcBef>
            </a:pPr>
            <a:r>
              <a:rPr lang="lv-LV" sz="1400" b="1" dirty="0" smtClean="0">
                <a:latin typeface="Times New Roman" charset="0"/>
                <a:cs typeface="Times New Roman" charset="0"/>
              </a:rPr>
              <a:t/>
            </a:r>
            <a:br>
              <a:rPr lang="lv-LV" sz="1400" b="1" dirty="0" smtClean="0">
                <a:latin typeface="Times New Roman" charset="0"/>
                <a:cs typeface="Times New Roman" charset="0"/>
              </a:rPr>
            </a:br>
            <a:endParaRPr lang="lv-LV" sz="1400" b="1" dirty="0">
              <a:latin typeface="Times New Roman" charset="0"/>
              <a:cs typeface="Times New Roman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lv-LV" sz="1400" b="1" dirty="0" smtClean="0">
                <a:latin typeface="Times New Roman" charset="0"/>
                <a:cs typeface="Times New Roman" charset="0"/>
              </a:rPr>
              <a:t>3</a:t>
            </a:r>
            <a:r>
              <a:rPr lang="lv-LV" sz="1400" b="1" dirty="0">
                <a:latin typeface="Times New Roman" charset="0"/>
                <a:cs typeface="Times New Roman" charset="0"/>
              </a:rPr>
              <a:t>. Pastiprināja komandas spēli vai nē</a:t>
            </a:r>
            <a:r>
              <a:rPr lang="lv-LV" sz="1400" b="1" dirty="0" smtClean="0">
                <a:latin typeface="Times New Roman" charset="0"/>
                <a:cs typeface="Times New Roman" charset="0"/>
              </a:rPr>
              <a:t>?</a:t>
            </a:r>
          </a:p>
          <a:p>
            <a:pPr marL="285750" indent="-285750" eaLnBrk="1" hangingPunct="1">
              <a:spcBef>
                <a:spcPct val="20000"/>
              </a:spcBef>
              <a:buFont typeface="Arial"/>
              <a:buChar char="•"/>
            </a:pPr>
            <a:endParaRPr lang="lv-LV" sz="1400" b="1" dirty="0">
              <a:latin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37658" y="2984500"/>
            <a:ext cx="599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</a:t>
            </a:r>
            <a:endParaRPr lang="en-US" sz="1200" dirty="0"/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115616" y="681745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15616" y="6738796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15616" y="97177"/>
            <a:ext cx="8915495" cy="0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88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Laukums 11p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6" y="1295509"/>
            <a:ext cx="3599966" cy="5212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2" descr="C:\Users\andis\Documents\Logo\LFF logo p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6" y="191293"/>
            <a:ext cx="405784" cy="40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491640" y="187850"/>
            <a:ext cx="2003778" cy="397319"/>
          </a:xfrm>
        </p:spPr>
        <p:txBody>
          <a:bodyPr>
            <a:noAutofit/>
          </a:bodyPr>
          <a:lstStyle/>
          <a:p>
            <a:pPr algn="l" eaLnBrk="1" hangingPunct="1"/>
            <a:r>
              <a:rPr lang="lv-LV" sz="1600" b="1" dirty="0" smtClean="0">
                <a:solidFill>
                  <a:srgbClr val="7F0013"/>
                </a:solidFill>
                <a:latin typeface="Times New Roman" charset="0"/>
                <a:cs typeface="Times New Roman" charset="0"/>
              </a:rPr>
              <a:t>SPĒLES ANALĪZE</a:t>
            </a:r>
            <a:endParaRPr lang="lv-LV" sz="1600" b="1" dirty="0">
              <a:solidFill>
                <a:srgbClr val="7F0013"/>
              </a:solidFill>
              <a:latin typeface="Times New Roman" charset="0"/>
              <a:cs typeface="Times New Roman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15616" y="681745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15616" y="6738796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5616" y="97177"/>
            <a:ext cx="8915495" cy="0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71266" y="721274"/>
            <a:ext cx="8512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2000" b="1" dirty="0">
                <a:latin typeface="Times New Roman" charset="0"/>
                <a:cs typeface="Times New Roman" charset="0"/>
              </a:rPr>
              <a:t>KOMANDU TAKTISKO SHĒMU SALĪDZINĀJUMS </a:t>
            </a:r>
            <a:r>
              <a:rPr lang="lv-LV" sz="1400" b="1" dirty="0">
                <a:latin typeface="Times New Roman" charset="0"/>
                <a:cs typeface="Times New Roman" charset="0"/>
              </a:rPr>
              <a:t>(Pretinieku komandas </a:t>
            </a:r>
            <a:r>
              <a:rPr lang="lv-LV" sz="1400" b="1" dirty="0" smtClean="0">
                <a:latin typeface="Times New Roman" charset="0"/>
                <a:cs typeface="Times New Roman" charset="0"/>
              </a:rPr>
              <a:t>sastāvs)</a:t>
            </a:r>
            <a:endParaRPr lang="lv-LV" sz="1400" b="1" dirty="0">
              <a:latin typeface="Times New Roman" charset="0"/>
              <a:cs typeface="Times New Roman" charset="0"/>
            </a:endParaRPr>
          </a:p>
          <a:p>
            <a:pPr algn="ctr"/>
            <a:endParaRPr lang="lv-LV" sz="2000" b="1" dirty="0">
              <a:latin typeface="Times New Roman" charset="0"/>
              <a:cs typeface="Times New Roman" charset="0"/>
            </a:endParaRPr>
          </a:p>
        </p:txBody>
      </p:sp>
      <p:pic>
        <p:nvPicPr>
          <p:cNvPr id="29" name="Picture 28" descr="LFfTI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440" y="149037"/>
            <a:ext cx="444671" cy="448040"/>
          </a:xfrm>
          <a:prstGeom prst="rect">
            <a:avLst/>
          </a:prstGeom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825602"/>
              </p:ext>
            </p:extLst>
          </p:nvPr>
        </p:nvGraphicFramePr>
        <p:xfrm>
          <a:off x="9398000" y="-44376"/>
          <a:ext cx="2191582" cy="5116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582"/>
              </a:tblGrid>
              <a:tr h="38789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Copy -&gt; Paste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Piespēlē</a:t>
                      </a:r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bumbu</a:t>
                      </a:r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Bez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bumbas</a:t>
                      </a:r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Bumba</a:t>
                      </a:r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Spēlētājs</a:t>
                      </a:r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Pretinieks</a:t>
                      </a:r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Darbības</a:t>
                      </a:r>
                      <a:r>
                        <a:rPr lang="en-US" sz="1200" dirty="0" smtClean="0"/>
                        <a:t> nr.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Teksts</a:t>
                      </a:r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5959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Zona</a:t>
                      </a:r>
                      <a:r>
                        <a:rPr lang="en-US" sz="1200" dirty="0" smtClean="0"/>
                        <a:t>: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10232518" y="467544"/>
            <a:ext cx="1224468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10375900" y="886644"/>
            <a:ext cx="1068258" cy="165126"/>
          </a:xfrm>
          <a:custGeom>
            <a:avLst/>
            <a:gdLst>
              <a:gd name="connsiteX0" fmla="*/ 0 w 1206500"/>
              <a:gd name="connsiteY0" fmla="*/ 165126 h 165126"/>
              <a:gd name="connsiteX1" fmla="*/ 127000 w 1206500"/>
              <a:gd name="connsiteY1" fmla="*/ 25426 h 165126"/>
              <a:gd name="connsiteX2" fmla="*/ 241300 w 1206500"/>
              <a:gd name="connsiteY2" fmla="*/ 152426 h 165126"/>
              <a:gd name="connsiteX3" fmla="*/ 393700 w 1206500"/>
              <a:gd name="connsiteY3" fmla="*/ 12726 h 165126"/>
              <a:gd name="connsiteX4" fmla="*/ 508000 w 1206500"/>
              <a:gd name="connsiteY4" fmla="*/ 152426 h 165126"/>
              <a:gd name="connsiteX5" fmla="*/ 647700 w 1206500"/>
              <a:gd name="connsiteY5" fmla="*/ 26 h 165126"/>
              <a:gd name="connsiteX6" fmla="*/ 749300 w 1206500"/>
              <a:gd name="connsiteY6" fmla="*/ 139726 h 165126"/>
              <a:gd name="connsiteX7" fmla="*/ 889000 w 1206500"/>
              <a:gd name="connsiteY7" fmla="*/ 26 h 165126"/>
              <a:gd name="connsiteX8" fmla="*/ 977900 w 1206500"/>
              <a:gd name="connsiteY8" fmla="*/ 127026 h 165126"/>
              <a:gd name="connsiteX9" fmla="*/ 1092200 w 1206500"/>
              <a:gd name="connsiteY9" fmla="*/ 25426 h 165126"/>
              <a:gd name="connsiteX10" fmla="*/ 1206500 w 1206500"/>
              <a:gd name="connsiteY10" fmla="*/ 12726 h 1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6500" h="165126">
                <a:moveTo>
                  <a:pt x="0" y="165126"/>
                </a:moveTo>
                <a:cubicBezTo>
                  <a:pt x="43391" y="96334"/>
                  <a:pt x="86783" y="27543"/>
                  <a:pt x="127000" y="25426"/>
                </a:cubicBezTo>
                <a:cubicBezTo>
                  <a:pt x="167217" y="23309"/>
                  <a:pt x="196850" y="154543"/>
                  <a:pt x="241300" y="152426"/>
                </a:cubicBezTo>
                <a:cubicBezTo>
                  <a:pt x="285750" y="150309"/>
                  <a:pt x="349250" y="12726"/>
                  <a:pt x="393700" y="12726"/>
                </a:cubicBezTo>
                <a:cubicBezTo>
                  <a:pt x="438150" y="12726"/>
                  <a:pt x="465667" y="154543"/>
                  <a:pt x="508000" y="152426"/>
                </a:cubicBezTo>
                <a:cubicBezTo>
                  <a:pt x="550333" y="150309"/>
                  <a:pt x="607483" y="2143"/>
                  <a:pt x="647700" y="26"/>
                </a:cubicBezTo>
                <a:cubicBezTo>
                  <a:pt x="687917" y="-2091"/>
                  <a:pt x="709083" y="139726"/>
                  <a:pt x="749300" y="139726"/>
                </a:cubicBezTo>
                <a:cubicBezTo>
                  <a:pt x="789517" y="139726"/>
                  <a:pt x="850900" y="2143"/>
                  <a:pt x="889000" y="26"/>
                </a:cubicBezTo>
                <a:cubicBezTo>
                  <a:pt x="927100" y="-2091"/>
                  <a:pt x="944033" y="122793"/>
                  <a:pt x="977900" y="127026"/>
                </a:cubicBezTo>
                <a:cubicBezTo>
                  <a:pt x="1011767" y="131259"/>
                  <a:pt x="1054100" y="44476"/>
                  <a:pt x="1092200" y="25426"/>
                </a:cubicBezTo>
                <a:cubicBezTo>
                  <a:pt x="1130300" y="6376"/>
                  <a:pt x="1168400" y="9551"/>
                  <a:pt x="1206500" y="12726"/>
                </a:cubicBezTo>
              </a:path>
            </a:pathLst>
          </a:cu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0537318" y="1295509"/>
            <a:ext cx="906840" cy="10344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Picture 36" descr="tango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4662" y="1573804"/>
            <a:ext cx="161418" cy="161418"/>
          </a:xfrm>
          <a:prstGeom prst="rect">
            <a:avLst/>
          </a:prstGeom>
        </p:spPr>
      </p:pic>
      <p:sp>
        <p:nvSpPr>
          <p:cNvPr id="38" name="AutoShape 35"/>
          <p:cNvSpPr>
            <a:spLocks noChangeArrowheads="1"/>
          </p:cNvSpPr>
          <p:nvPr/>
        </p:nvSpPr>
        <p:spPr bwMode="auto">
          <a:xfrm>
            <a:off x="10672338" y="1913720"/>
            <a:ext cx="389731" cy="2714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Calibri" charset="0"/>
              </a:rPr>
              <a:t>1</a:t>
            </a:r>
            <a: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  <a:t/>
            </a:r>
            <a:b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</a:br>
            <a:endParaRPr lang="nl-NL" sz="1000" b="1" dirty="0">
              <a:solidFill>
                <a:schemeClr val="hlink"/>
              </a:solidFill>
              <a:latin typeface="Times New Roman"/>
              <a:cs typeface="Times New Roman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0653001" y="2347399"/>
            <a:ext cx="555118" cy="268043"/>
            <a:chOff x="-1266318" y="3064278"/>
            <a:chExt cx="555118" cy="268043"/>
          </a:xfrm>
          <a:effectLst/>
        </p:grpSpPr>
        <p:sp>
          <p:nvSpPr>
            <p:cNvPr id="39" name="Oval 38"/>
            <p:cNvSpPr/>
            <p:nvPr/>
          </p:nvSpPr>
          <p:spPr>
            <a:xfrm>
              <a:off x="-1143000" y="3064278"/>
              <a:ext cx="266700" cy="26804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-1266318" y="3086100"/>
              <a:ext cx="5551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   11</a:t>
              </a:r>
              <a:endParaRPr lang="en-US" sz="10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0765460" y="2738279"/>
            <a:ext cx="555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1</a:t>
            </a:r>
            <a:endParaRPr lang="en-US" sz="1000" dirty="0"/>
          </a:p>
        </p:txBody>
      </p:sp>
      <p:sp>
        <p:nvSpPr>
          <p:cNvPr id="43" name="Rectangle 42"/>
          <p:cNvSpPr/>
          <p:nvPr/>
        </p:nvSpPr>
        <p:spPr>
          <a:xfrm>
            <a:off x="10130313" y="3879605"/>
            <a:ext cx="814009" cy="1078707"/>
          </a:xfrm>
          <a:prstGeom prst="rect">
            <a:avLst/>
          </a:prstGeom>
          <a:solidFill>
            <a:srgbClr val="FF0000">
              <a:alpha val="22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44662" y="3122999"/>
            <a:ext cx="599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</a:t>
            </a:r>
            <a:endParaRPr lang="en-US" sz="1200" dirty="0"/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564301"/>
              </p:ext>
            </p:extLst>
          </p:nvPr>
        </p:nvGraphicFramePr>
        <p:xfrm>
          <a:off x="6426796" y="1249717"/>
          <a:ext cx="2604315" cy="5364480"/>
        </p:xfrm>
        <a:graphic>
          <a:graphicData uri="http://schemas.openxmlformats.org/drawingml/2006/table">
            <a:tbl>
              <a:tblPr/>
              <a:tblGrid>
                <a:gridCol w="373169"/>
                <a:gridCol w="2231146"/>
              </a:tblGrid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Vārds Uzvārds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153878"/>
              </p:ext>
            </p:extLst>
          </p:nvPr>
        </p:nvGraphicFramePr>
        <p:xfrm>
          <a:off x="3794385" y="5238259"/>
          <a:ext cx="1847805" cy="127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05"/>
              </a:tblGrid>
              <a:tr h="317500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000000"/>
                          </a:solidFill>
                        </a:rPr>
                        <a:t>Izvietojums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 I.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</a:rPr>
                        <a:t>puslaiks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: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</a:rPr>
                        <a:t>Izmaiņas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</a:rPr>
                        <a:t>izvietojumā</a:t>
                      </a:r>
                      <a:endParaRPr lang="en-US" sz="12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553588"/>
              </p:ext>
            </p:extLst>
          </p:nvPr>
        </p:nvGraphicFramePr>
        <p:xfrm>
          <a:off x="3794385" y="1295509"/>
          <a:ext cx="1847805" cy="127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05"/>
              </a:tblGrid>
              <a:tr h="317500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000000"/>
                          </a:solidFill>
                        </a:rPr>
                        <a:t>Izvietojums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 I.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</a:rPr>
                        <a:t>puslaiks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: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</a:rPr>
                        <a:t>Izmaiņas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000000"/>
                          </a:solidFill>
                        </a:rPr>
                        <a:t>izvietojumā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:</a:t>
                      </a:r>
                      <a:endParaRPr lang="en-US" sz="12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94385" y="2642311"/>
            <a:ext cx="22365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400" b="1" dirty="0">
                <a:latin typeface="Times New Roman" charset="0"/>
                <a:cs typeface="Times New Roman" charset="0"/>
              </a:rPr>
              <a:t>1. Kurās laukuma vietās ir </a:t>
            </a:r>
            <a:r>
              <a:rPr lang="lv-LV" sz="1400" b="1" dirty="0" smtClean="0">
                <a:latin typeface="Times New Roman" charset="0"/>
                <a:cs typeface="Times New Roman" charset="0"/>
              </a:rPr>
              <a:t/>
            </a:r>
            <a:br>
              <a:rPr lang="lv-LV" sz="1400" b="1" dirty="0" smtClean="0">
                <a:latin typeface="Times New Roman" charset="0"/>
                <a:cs typeface="Times New Roman" charset="0"/>
              </a:rPr>
            </a:br>
            <a:r>
              <a:rPr lang="lv-LV" sz="1400" b="1" dirty="0" smtClean="0">
                <a:latin typeface="Times New Roman" charset="0"/>
                <a:cs typeface="Times New Roman" charset="0"/>
              </a:rPr>
              <a:t>vienas </a:t>
            </a:r>
            <a:r>
              <a:rPr lang="lv-LV" sz="1400" b="1" dirty="0">
                <a:latin typeface="Times New Roman" charset="0"/>
                <a:cs typeface="Times New Roman" charset="0"/>
              </a:rPr>
              <a:t>komandas vai otras </a:t>
            </a:r>
            <a:br>
              <a:rPr lang="lv-LV" sz="1400" b="1" dirty="0">
                <a:latin typeface="Times New Roman" charset="0"/>
                <a:cs typeface="Times New Roman" charset="0"/>
              </a:rPr>
            </a:br>
            <a:r>
              <a:rPr lang="lv-LV" sz="1400" b="1" dirty="0">
                <a:latin typeface="Times New Roman" charset="0"/>
                <a:cs typeface="Times New Roman" charset="0"/>
              </a:rPr>
              <a:t>komandas </a:t>
            </a:r>
            <a:r>
              <a:rPr lang="lv-LV" sz="1400" b="1" dirty="0" smtClean="0">
                <a:latin typeface="Times New Roman" charset="0"/>
                <a:cs typeface="Times New Roman" charset="0"/>
              </a:rPr>
              <a:t>pārsvars: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9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ndis\Documents\Logo\LFF logo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6" y="191293"/>
            <a:ext cx="405784" cy="40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491640" y="187850"/>
            <a:ext cx="2003778" cy="397319"/>
          </a:xfrm>
        </p:spPr>
        <p:txBody>
          <a:bodyPr>
            <a:noAutofit/>
          </a:bodyPr>
          <a:lstStyle/>
          <a:p>
            <a:pPr algn="l" eaLnBrk="1" hangingPunct="1"/>
            <a:r>
              <a:rPr lang="lv-LV" sz="1600" b="1" dirty="0" smtClean="0">
                <a:solidFill>
                  <a:srgbClr val="7F0013"/>
                </a:solidFill>
                <a:latin typeface="Times New Roman" charset="0"/>
                <a:cs typeface="Times New Roman" charset="0"/>
              </a:rPr>
              <a:t>SPĒLES ANALĪZE</a:t>
            </a:r>
            <a:endParaRPr lang="lv-LV" sz="1600" b="1" dirty="0">
              <a:solidFill>
                <a:srgbClr val="7F0013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60102" y="721274"/>
            <a:ext cx="3135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2000" b="1" dirty="0" smtClean="0">
                <a:latin typeface="Times New Roman" charset="0"/>
                <a:cs typeface="Times New Roman" charset="0"/>
              </a:rPr>
              <a:t>ZAUDĒTIE VĀRTI- video</a:t>
            </a:r>
            <a:endParaRPr lang="lv-LV" sz="2000" b="1" dirty="0">
              <a:latin typeface="Times New Roman" charset="0"/>
              <a:cs typeface="Times New Roman" charset="0"/>
            </a:endParaRPr>
          </a:p>
        </p:txBody>
      </p:sp>
      <p:pic>
        <p:nvPicPr>
          <p:cNvPr id="29" name="Picture 28" descr="LFfT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440" y="149037"/>
            <a:ext cx="444671" cy="4480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5600" y="1295509"/>
            <a:ext cx="8470900" cy="52957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15616" y="681745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15616" y="6738796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5616" y="97177"/>
            <a:ext cx="8915495" cy="0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7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ndis\Documents\Logo\LFF logo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6" y="191293"/>
            <a:ext cx="405784" cy="40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491640" y="187850"/>
            <a:ext cx="2003778" cy="397319"/>
          </a:xfrm>
        </p:spPr>
        <p:txBody>
          <a:bodyPr>
            <a:noAutofit/>
          </a:bodyPr>
          <a:lstStyle/>
          <a:p>
            <a:pPr algn="l" eaLnBrk="1" hangingPunct="1"/>
            <a:r>
              <a:rPr lang="lv-LV" sz="1600" b="1" dirty="0" smtClean="0">
                <a:solidFill>
                  <a:srgbClr val="7F0013"/>
                </a:solidFill>
                <a:latin typeface="Times New Roman" charset="0"/>
                <a:cs typeface="Times New Roman" charset="0"/>
              </a:rPr>
              <a:t>SPĒLES ANALĪZE</a:t>
            </a:r>
            <a:endParaRPr lang="lv-LV" sz="1600" b="1" dirty="0">
              <a:solidFill>
                <a:srgbClr val="7F0013"/>
              </a:solidFill>
              <a:latin typeface="Times New Roman" charset="0"/>
              <a:cs typeface="Times New Roman" charset="0"/>
            </a:endParaRPr>
          </a:p>
        </p:txBody>
      </p:sp>
      <p:pic>
        <p:nvPicPr>
          <p:cNvPr id="29" name="Picture 28" descr="LFfT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440" y="149037"/>
            <a:ext cx="444671" cy="448040"/>
          </a:xfrm>
          <a:prstGeom prst="rect">
            <a:avLst/>
          </a:prstGeom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180789"/>
              </p:ext>
            </p:extLst>
          </p:nvPr>
        </p:nvGraphicFramePr>
        <p:xfrm>
          <a:off x="9398000" y="-44376"/>
          <a:ext cx="2191582" cy="5116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582"/>
              </a:tblGrid>
              <a:tr h="38789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Copy -&gt; Paste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Piespēlē</a:t>
                      </a:r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bumbu</a:t>
                      </a:r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Bez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bumbas</a:t>
                      </a:r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Bumba</a:t>
                      </a:r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Spēlētājs</a:t>
                      </a:r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Pretinieks</a:t>
                      </a:r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Darbības</a:t>
                      </a:r>
                      <a:r>
                        <a:rPr lang="en-US" sz="1200" dirty="0" smtClean="0"/>
                        <a:t> nr.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Teksts</a:t>
                      </a:r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5959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Zona</a:t>
                      </a:r>
                      <a:r>
                        <a:rPr lang="en-US" sz="1200" dirty="0" smtClean="0"/>
                        <a:t>: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10232518" y="467544"/>
            <a:ext cx="1224468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10375900" y="886644"/>
            <a:ext cx="1068258" cy="165126"/>
          </a:xfrm>
          <a:custGeom>
            <a:avLst/>
            <a:gdLst>
              <a:gd name="connsiteX0" fmla="*/ 0 w 1206500"/>
              <a:gd name="connsiteY0" fmla="*/ 165126 h 165126"/>
              <a:gd name="connsiteX1" fmla="*/ 127000 w 1206500"/>
              <a:gd name="connsiteY1" fmla="*/ 25426 h 165126"/>
              <a:gd name="connsiteX2" fmla="*/ 241300 w 1206500"/>
              <a:gd name="connsiteY2" fmla="*/ 152426 h 165126"/>
              <a:gd name="connsiteX3" fmla="*/ 393700 w 1206500"/>
              <a:gd name="connsiteY3" fmla="*/ 12726 h 165126"/>
              <a:gd name="connsiteX4" fmla="*/ 508000 w 1206500"/>
              <a:gd name="connsiteY4" fmla="*/ 152426 h 165126"/>
              <a:gd name="connsiteX5" fmla="*/ 647700 w 1206500"/>
              <a:gd name="connsiteY5" fmla="*/ 26 h 165126"/>
              <a:gd name="connsiteX6" fmla="*/ 749300 w 1206500"/>
              <a:gd name="connsiteY6" fmla="*/ 139726 h 165126"/>
              <a:gd name="connsiteX7" fmla="*/ 889000 w 1206500"/>
              <a:gd name="connsiteY7" fmla="*/ 26 h 165126"/>
              <a:gd name="connsiteX8" fmla="*/ 977900 w 1206500"/>
              <a:gd name="connsiteY8" fmla="*/ 127026 h 165126"/>
              <a:gd name="connsiteX9" fmla="*/ 1092200 w 1206500"/>
              <a:gd name="connsiteY9" fmla="*/ 25426 h 165126"/>
              <a:gd name="connsiteX10" fmla="*/ 1206500 w 1206500"/>
              <a:gd name="connsiteY10" fmla="*/ 12726 h 1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6500" h="165126">
                <a:moveTo>
                  <a:pt x="0" y="165126"/>
                </a:moveTo>
                <a:cubicBezTo>
                  <a:pt x="43391" y="96334"/>
                  <a:pt x="86783" y="27543"/>
                  <a:pt x="127000" y="25426"/>
                </a:cubicBezTo>
                <a:cubicBezTo>
                  <a:pt x="167217" y="23309"/>
                  <a:pt x="196850" y="154543"/>
                  <a:pt x="241300" y="152426"/>
                </a:cubicBezTo>
                <a:cubicBezTo>
                  <a:pt x="285750" y="150309"/>
                  <a:pt x="349250" y="12726"/>
                  <a:pt x="393700" y="12726"/>
                </a:cubicBezTo>
                <a:cubicBezTo>
                  <a:pt x="438150" y="12726"/>
                  <a:pt x="465667" y="154543"/>
                  <a:pt x="508000" y="152426"/>
                </a:cubicBezTo>
                <a:cubicBezTo>
                  <a:pt x="550333" y="150309"/>
                  <a:pt x="607483" y="2143"/>
                  <a:pt x="647700" y="26"/>
                </a:cubicBezTo>
                <a:cubicBezTo>
                  <a:pt x="687917" y="-2091"/>
                  <a:pt x="709083" y="139726"/>
                  <a:pt x="749300" y="139726"/>
                </a:cubicBezTo>
                <a:cubicBezTo>
                  <a:pt x="789517" y="139726"/>
                  <a:pt x="850900" y="2143"/>
                  <a:pt x="889000" y="26"/>
                </a:cubicBezTo>
                <a:cubicBezTo>
                  <a:pt x="927100" y="-2091"/>
                  <a:pt x="944033" y="122793"/>
                  <a:pt x="977900" y="127026"/>
                </a:cubicBezTo>
                <a:cubicBezTo>
                  <a:pt x="1011767" y="131259"/>
                  <a:pt x="1054100" y="44476"/>
                  <a:pt x="1092200" y="25426"/>
                </a:cubicBezTo>
                <a:cubicBezTo>
                  <a:pt x="1130300" y="6376"/>
                  <a:pt x="1168400" y="9551"/>
                  <a:pt x="1206500" y="12726"/>
                </a:cubicBezTo>
              </a:path>
            </a:pathLst>
          </a:cu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0537318" y="1295509"/>
            <a:ext cx="906840" cy="10344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Picture 36" descr="tango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4662" y="1573804"/>
            <a:ext cx="161418" cy="161418"/>
          </a:xfrm>
          <a:prstGeom prst="rect">
            <a:avLst/>
          </a:prstGeom>
        </p:spPr>
      </p:pic>
      <p:sp>
        <p:nvSpPr>
          <p:cNvPr id="38" name="AutoShape 35"/>
          <p:cNvSpPr>
            <a:spLocks noChangeArrowheads="1"/>
          </p:cNvSpPr>
          <p:nvPr/>
        </p:nvSpPr>
        <p:spPr bwMode="auto">
          <a:xfrm>
            <a:off x="10672338" y="1913720"/>
            <a:ext cx="389731" cy="2714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Calibri" charset="0"/>
              </a:rPr>
              <a:t>1</a:t>
            </a:r>
            <a: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  <a:t/>
            </a:r>
            <a:b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</a:br>
            <a:endParaRPr lang="nl-NL" sz="1000" b="1" dirty="0">
              <a:solidFill>
                <a:schemeClr val="hlink"/>
              </a:solidFill>
              <a:latin typeface="Times New Roman"/>
              <a:cs typeface="Times New Roman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0653001" y="2347399"/>
            <a:ext cx="555118" cy="268043"/>
            <a:chOff x="-1266318" y="3064278"/>
            <a:chExt cx="555118" cy="268043"/>
          </a:xfrm>
          <a:effectLst/>
        </p:grpSpPr>
        <p:sp>
          <p:nvSpPr>
            <p:cNvPr id="39" name="Oval 38"/>
            <p:cNvSpPr/>
            <p:nvPr/>
          </p:nvSpPr>
          <p:spPr>
            <a:xfrm>
              <a:off x="-1143000" y="3064278"/>
              <a:ext cx="266700" cy="26804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-1266318" y="3086100"/>
              <a:ext cx="5551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   11</a:t>
              </a:r>
              <a:endParaRPr lang="en-US" sz="10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0765460" y="2738279"/>
            <a:ext cx="555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1</a:t>
            </a:r>
            <a:endParaRPr lang="en-US" sz="1000" dirty="0"/>
          </a:p>
        </p:txBody>
      </p:sp>
      <p:sp>
        <p:nvSpPr>
          <p:cNvPr id="43" name="Rectangle 42"/>
          <p:cNvSpPr/>
          <p:nvPr/>
        </p:nvSpPr>
        <p:spPr>
          <a:xfrm>
            <a:off x="10130313" y="3879605"/>
            <a:ext cx="814009" cy="1078707"/>
          </a:xfrm>
          <a:prstGeom prst="rect">
            <a:avLst/>
          </a:prstGeom>
          <a:solidFill>
            <a:srgbClr val="FF0000">
              <a:alpha val="22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44662" y="3122999"/>
            <a:ext cx="599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</a:t>
            </a: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616" y="2399932"/>
            <a:ext cx="4361636" cy="31887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122983" y="915817"/>
            <a:ext cx="490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charset="0"/>
                <a:cs typeface="Times New Roman" charset="0"/>
              </a:rPr>
              <a:t>ZAUDĒTIE VĀRTI–</a:t>
            </a:r>
            <a:r>
              <a:rPr lang="lv-LV" sz="2000" b="1" dirty="0" smtClean="0">
                <a:latin typeface="Times New Roman" charset="0"/>
                <a:cs typeface="Times New Roman" charset="0"/>
              </a:rPr>
              <a:t> shematisks zīmējums</a:t>
            </a:r>
            <a:endParaRPr lang="lv-LV" sz="2000" b="1" dirty="0">
              <a:latin typeface="Times New Roman" charset="0"/>
              <a:cs typeface="Times New Roman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9475" y="2393337"/>
            <a:ext cx="4361636" cy="31887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270045"/>
              </p:ext>
            </p:extLst>
          </p:nvPr>
        </p:nvGraphicFramePr>
        <p:xfrm>
          <a:off x="115615" y="1663700"/>
          <a:ext cx="4361637" cy="667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485"/>
                <a:gridCol w="1879600"/>
                <a:gridCol w="1924552"/>
              </a:tblGrid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F0013"/>
                          </a:solidFill>
                        </a:rPr>
                        <a:t>Min.</a:t>
                      </a:r>
                      <a:endParaRPr lang="en-US" sz="1200" dirty="0">
                        <a:solidFill>
                          <a:srgbClr val="7F001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rgbClr val="7F0013"/>
                          </a:solidFill>
                        </a:rPr>
                        <a:t>Vārtu</a:t>
                      </a:r>
                      <a:r>
                        <a:rPr lang="en-US" sz="1200" dirty="0" smtClean="0">
                          <a:solidFill>
                            <a:srgbClr val="7F0013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7F0013"/>
                          </a:solidFill>
                        </a:rPr>
                        <a:t>guvējs</a:t>
                      </a:r>
                      <a:endParaRPr lang="en-US" sz="1200" dirty="0">
                        <a:solidFill>
                          <a:srgbClr val="7F0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13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Kas piedalījās?</a:t>
                      </a:r>
                      <a:endParaRPr kumimoji="0" 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7F0013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836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09143"/>
              </p:ext>
            </p:extLst>
          </p:nvPr>
        </p:nvGraphicFramePr>
        <p:xfrm>
          <a:off x="4669475" y="1653326"/>
          <a:ext cx="4361637" cy="576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485"/>
                <a:gridCol w="1879600"/>
                <a:gridCol w="1924552"/>
              </a:tblGrid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F0013"/>
                          </a:solidFill>
                        </a:rPr>
                        <a:t>Min.</a:t>
                      </a:r>
                      <a:endParaRPr lang="en-US" sz="1200" dirty="0">
                        <a:solidFill>
                          <a:srgbClr val="7F001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rgbClr val="7F0013"/>
                          </a:solidFill>
                        </a:rPr>
                        <a:t>Vārtu</a:t>
                      </a:r>
                      <a:r>
                        <a:rPr lang="en-US" sz="1200" dirty="0" smtClean="0">
                          <a:solidFill>
                            <a:srgbClr val="7F0013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7F0013"/>
                          </a:solidFill>
                        </a:rPr>
                        <a:t>guvējs</a:t>
                      </a:r>
                      <a:endParaRPr lang="en-US" sz="1200" dirty="0">
                        <a:solidFill>
                          <a:srgbClr val="7F0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13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Kas piedalījās?</a:t>
                      </a:r>
                      <a:endParaRPr kumimoji="0" 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7F0013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836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15616" y="681745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15616" y="6738796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5616" y="97177"/>
            <a:ext cx="8915495" cy="0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85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ndis\Documents\Logo\LFF logo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6" y="191293"/>
            <a:ext cx="405784" cy="40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491640" y="187850"/>
            <a:ext cx="2003778" cy="397319"/>
          </a:xfrm>
        </p:spPr>
        <p:txBody>
          <a:bodyPr>
            <a:noAutofit/>
          </a:bodyPr>
          <a:lstStyle/>
          <a:p>
            <a:pPr algn="l" eaLnBrk="1" hangingPunct="1"/>
            <a:r>
              <a:rPr lang="lv-LV" sz="1600" b="1" dirty="0" smtClean="0">
                <a:solidFill>
                  <a:srgbClr val="7F0013"/>
                </a:solidFill>
                <a:latin typeface="Times New Roman" charset="0"/>
                <a:cs typeface="Times New Roman" charset="0"/>
              </a:rPr>
              <a:t>SPĒLES ANALĪZE</a:t>
            </a:r>
            <a:endParaRPr lang="lv-LV" sz="1600" b="1" dirty="0">
              <a:solidFill>
                <a:srgbClr val="7F0013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16644" y="721274"/>
            <a:ext cx="2622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2000" b="1" dirty="0" smtClean="0">
                <a:latin typeface="Times New Roman" charset="0"/>
                <a:cs typeface="Times New Roman" charset="0"/>
              </a:rPr>
              <a:t>GŪTIE VĀRTI- video</a:t>
            </a:r>
            <a:endParaRPr lang="lv-LV" sz="2000" b="1" dirty="0">
              <a:latin typeface="Times New Roman" charset="0"/>
              <a:cs typeface="Times New Roman" charset="0"/>
            </a:endParaRPr>
          </a:p>
        </p:txBody>
      </p:sp>
      <p:pic>
        <p:nvPicPr>
          <p:cNvPr id="29" name="Picture 28" descr="LFfT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440" y="149037"/>
            <a:ext cx="444671" cy="4480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5600" y="1295509"/>
            <a:ext cx="8470900" cy="52957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15616" y="681745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15616" y="6738796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5616" y="97177"/>
            <a:ext cx="8915495" cy="0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68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ndis\Documents\Logo\LFF logo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6" y="191293"/>
            <a:ext cx="405784" cy="40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491640" y="187850"/>
            <a:ext cx="2003778" cy="397319"/>
          </a:xfrm>
        </p:spPr>
        <p:txBody>
          <a:bodyPr>
            <a:noAutofit/>
          </a:bodyPr>
          <a:lstStyle/>
          <a:p>
            <a:pPr algn="l" eaLnBrk="1" hangingPunct="1"/>
            <a:r>
              <a:rPr lang="lv-LV" sz="1600" b="1" dirty="0" smtClean="0">
                <a:solidFill>
                  <a:srgbClr val="7F0013"/>
                </a:solidFill>
                <a:latin typeface="Times New Roman" charset="0"/>
                <a:cs typeface="Times New Roman" charset="0"/>
              </a:rPr>
              <a:t>SPĒLES ANALĪZE</a:t>
            </a:r>
            <a:endParaRPr lang="lv-LV" sz="1600" b="1" dirty="0">
              <a:solidFill>
                <a:srgbClr val="7F0013"/>
              </a:solidFill>
              <a:latin typeface="Times New Roman" charset="0"/>
              <a:cs typeface="Times New Roman" charset="0"/>
            </a:endParaRPr>
          </a:p>
        </p:txBody>
      </p:sp>
      <p:pic>
        <p:nvPicPr>
          <p:cNvPr id="29" name="Picture 28" descr="LFfT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440" y="149037"/>
            <a:ext cx="444671" cy="448040"/>
          </a:xfrm>
          <a:prstGeom prst="rect">
            <a:avLst/>
          </a:prstGeom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244353"/>
              </p:ext>
            </p:extLst>
          </p:nvPr>
        </p:nvGraphicFramePr>
        <p:xfrm>
          <a:off x="9398000" y="-44376"/>
          <a:ext cx="2191582" cy="5116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582"/>
              </a:tblGrid>
              <a:tr h="38789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Copy -&gt; Paste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Piespēlē</a:t>
                      </a:r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bumbu</a:t>
                      </a:r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Bez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bumbas</a:t>
                      </a:r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Bumba</a:t>
                      </a:r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Spēlētājs</a:t>
                      </a:r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Pretinieks</a:t>
                      </a:r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Darbības</a:t>
                      </a:r>
                      <a:r>
                        <a:rPr lang="en-US" sz="1200" dirty="0" smtClean="0"/>
                        <a:t> nr.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Teksts</a:t>
                      </a:r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5959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Zona</a:t>
                      </a:r>
                      <a:r>
                        <a:rPr lang="en-US" sz="1200" dirty="0" smtClean="0"/>
                        <a:t>: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10232518" y="467544"/>
            <a:ext cx="1224468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10375900" y="886644"/>
            <a:ext cx="1068258" cy="165126"/>
          </a:xfrm>
          <a:custGeom>
            <a:avLst/>
            <a:gdLst>
              <a:gd name="connsiteX0" fmla="*/ 0 w 1206500"/>
              <a:gd name="connsiteY0" fmla="*/ 165126 h 165126"/>
              <a:gd name="connsiteX1" fmla="*/ 127000 w 1206500"/>
              <a:gd name="connsiteY1" fmla="*/ 25426 h 165126"/>
              <a:gd name="connsiteX2" fmla="*/ 241300 w 1206500"/>
              <a:gd name="connsiteY2" fmla="*/ 152426 h 165126"/>
              <a:gd name="connsiteX3" fmla="*/ 393700 w 1206500"/>
              <a:gd name="connsiteY3" fmla="*/ 12726 h 165126"/>
              <a:gd name="connsiteX4" fmla="*/ 508000 w 1206500"/>
              <a:gd name="connsiteY4" fmla="*/ 152426 h 165126"/>
              <a:gd name="connsiteX5" fmla="*/ 647700 w 1206500"/>
              <a:gd name="connsiteY5" fmla="*/ 26 h 165126"/>
              <a:gd name="connsiteX6" fmla="*/ 749300 w 1206500"/>
              <a:gd name="connsiteY6" fmla="*/ 139726 h 165126"/>
              <a:gd name="connsiteX7" fmla="*/ 889000 w 1206500"/>
              <a:gd name="connsiteY7" fmla="*/ 26 h 165126"/>
              <a:gd name="connsiteX8" fmla="*/ 977900 w 1206500"/>
              <a:gd name="connsiteY8" fmla="*/ 127026 h 165126"/>
              <a:gd name="connsiteX9" fmla="*/ 1092200 w 1206500"/>
              <a:gd name="connsiteY9" fmla="*/ 25426 h 165126"/>
              <a:gd name="connsiteX10" fmla="*/ 1206500 w 1206500"/>
              <a:gd name="connsiteY10" fmla="*/ 12726 h 1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6500" h="165126">
                <a:moveTo>
                  <a:pt x="0" y="165126"/>
                </a:moveTo>
                <a:cubicBezTo>
                  <a:pt x="43391" y="96334"/>
                  <a:pt x="86783" y="27543"/>
                  <a:pt x="127000" y="25426"/>
                </a:cubicBezTo>
                <a:cubicBezTo>
                  <a:pt x="167217" y="23309"/>
                  <a:pt x="196850" y="154543"/>
                  <a:pt x="241300" y="152426"/>
                </a:cubicBezTo>
                <a:cubicBezTo>
                  <a:pt x="285750" y="150309"/>
                  <a:pt x="349250" y="12726"/>
                  <a:pt x="393700" y="12726"/>
                </a:cubicBezTo>
                <a:cubicBezTo>
                  <a:pt x="438150" y="12726"/>
                  <a:pt x="465667" y="154543"/>
                  <a:pt x="508000" y="152426"/>
                </a:cubicBezTo>
                <a:cubicBezTo>
                  <a:pt x="550333" y="150309"/>
                  <a:pt x="607483" y="2143"/>
                  <a:pt x="647700" y="26"/>
                </a:cubicBezTo>
                <a:cubicBezTo>
                  <a:pt x="687917" y="-2091"/>
                  <a:pt x="709083" y="139726"/>
                  <a:pt x="749300" y="139726"/>
                </a:cubicBezTo>
                <a:cubicBezTo>
                  <a:pt x="789517" y="139726"/>
                  <a:pt x="850900" y="2143"/>
                  <a:pt x="889000" y="26"/>
                </a:cubicBezTo>
                <a:cubicBezTo>
                  <a:pt x="927100" y="-2091"/>
                  <a:pt x="944033" y="122793"/>
                  <a:pt x="977900" y="127026"/>
                </a:cubicBezTo>
                <a:cubicBezTo>
                  <a:pt x="1011767" y="131259"/>
                  <a:pt x="1054100" y="44476"/>
                  <a:pt x="1092200" y="25426"/>
                </a:cubicBezTo>
                <a:cubicBezTo>
                  <a:pt x="1130300" y="6376"/>
                  <a:pt x="1168400" y="9551"/>
                  <a:pt x="1206500" y="12726"/>
                </a:cubicBezTo>
              </a:path>
            </a:pathLst>
          </a:cu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0537318" y="1295509"/>
            <a:ext cx="906840" cy="10344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Picture 36" descr="tango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4662" y="1573804"/>
            <a:ext cx="161418" cy="161418"/>
          </a:xfrm>
          <a:prstGeom prst="rect">
            <a:avLst/>
          </a:prstGeom>
        </p:spPr>
      </p:pic>
      <p:sp>
        <p:nvSpPr>
          <p:cNvPr id="38" name="AutoShape 35"/>
          <p:cNvSpPr>
            <a:spLocks noChangeArrowheads="1"/>
          </p:cNvSpPr>
          <p:nvPr/>
        </p:nvSpPr>
        <p:spPr bwMode="auto">
          <a:xfrm>
            <a:off x="10672338" y="1913720"/>
            <a:ext cx="389731" cy="2714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Calibri" charset="0"/>
              </a:rPr>
              <a:t>1</a:t>
            </a:r>
            <a: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  <a:t/>
            </a:r>
            <a:br>
              <a:rPr lang="nl-NL" sz="10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</a:br>
            <a:endParaRPr lang="nl-NL" sz="1000" b="1" dirty="0">
              <a:solidFill>
                <a:schemeClr val="hlink"/>
              </a:solidFill>
              <a:latin typeface="Times New Roman"/>
              <a:cs typeface="Times New Roman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0653001" y="2347399"/>
            <a:ext cx="555118" cy="268043"/>
            <a:chOff x="-1266318" y="3064278"/>
            <a:chExt cx="555118" cy="268043"/>
          </a:xfrm>
          <a:effectLst/>
        </p:grpSpPr>
        <p:sp>
          <p:nvSpPr>
            <p:cNvPr id="39" name="Oval 38"/>
            <p:cNvSpPr/>
            <p:nvPr/>
          </p:nvSpPr>
          <p:spPr>
            <a:xfrm>
              <a:off x="-1143000" y="3064278"/>
              <a:ext cx="266700" cy="26804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-1266318" y="3086100"/>
              <a:ext cx="5551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   11</a:t>
              </a:r>
              <a:endParaRPr lang="en-US" sz="10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0765460" y="2738279"/>
            <a:ext cx="555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1</a:t>
            </a:r>
            <a:endParaRPr lang="en-US" sz="1000" dirty="0"/>
          </a:p>
        </p:txBody>
      </p:sp>
      <p:sp>
        <p:nvSpPr>
          <p:cNvPr id="43" name="Rectangle 42"/>
          <p:cNvSpPr/>
          <p:nvPr/>
        </p:nvSpPr>
        <p:spPr>
          <a:xfrm>
            <a:off x="10130313" y="3879605"/>
            <a:ext cx="814009" cy="1078707"/>
          </a:xfrm>
          <a:prstGeom prst="rect">
            <a:avLst/>
          </a:prstGeom>
          <a:solidFill>
            <a:srgbClr val="FF0000">
              <a:alpha val="22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44662" y="3122999"/>
            <a:ext cx="599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</a:t>
            </a: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616" y="2399932"/>
            <a:ext cx="4361636" cy="31887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329670" y="721274"/>
            <a:ext cx="43960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2000" b="1" dirty="0" smtClean="0">
                <a:latin typeface="Times New Roman" charset="0"/>
                <a:cs typeface="Times New Roman" charset="0"/>
              </a:rPr>
              <a:t>GŪTIE VĀRTI</a:t>
            </a:r>
            <a:r>
              <a:rPr lang="en-US" sz="2000" b="1" dirty="0" smtClean="0">
                <a:latin typeface="Times New Roman" charset="0"/>
                <a:cs typeface="Times New Roman" charset="0"/>
              </a:rPr>
              <a:t>–</a:t>
            </a:r>
            <a:r>
              <a:rPr lang="lv-LV" sz="2000" b="1" dirty="0" smtClean="0">
                <a:latin typeface="Times New Roman" charset="0"/>
                <a:cs typeface="Times New Roman" charset="0"/>
              </a:rPr>
              <a:t> shematisks zīmējums</a:t>
            </a:r>
            <a:endParaRPr lang="lv-LV" sz="2000" b="1" dirty="0">
              <a:latin typeface="Times New Roman" charset="0"/>
              <a:cs typeface="Times New Roman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9475" y="2393337"/>
            <a:ext cx="4361636" cy="31887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602180"/>
              </p:ext>
            </p:extLst>
          </p:nvPr>
        </p:nvGraphicFramePr>
        <p:xfrm>
          <a:off x="115615" y="1663700"/>
          <a:ext cx="4361637" cy="576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485"/>
                <a:gridCol w="1879600"/>
                <a:gridCol w="1924552"/>
              </a:tblGrid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F0013"/>
                          </a:solidFill>
                        </a:rPr>
                        <a:t>Min.</a:t>
                      </a:r>
                      <a:endParaRPr lang="en-US" sz="1200" dirty="0">
                        <a:solidFill>
                          <a:srgbClr val="7F001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rgbClr val="7F0013"/>
                          </a:solidFill>
                        </a:rPr>
                        <a:t>Vārtu</a:t>
                      </a:r>
                      <a:r>
                        <a:rPr lang="en-US" sz="1200" dirty="0" smtClean="0">
                          <a:solidFill>
                            <a:srgbClr val="7F0013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7F0013"/>
                          </a:solidFill>
                        </a:rPr>
                        <a:t>guvējs</a:t>
                      </a:r>
                      <a:endParaRPr lang="en-US" sz="1200" dirty="0">
                        <a:solidFill>
                          <a:srgbClr val="7F0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13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Kas piedalījās?</a:t>
                      </a:r>
                      <a:endParaRPr kumimoji="0" 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7F0013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836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783316"/>
              </p:ext>
            </p:extLst>
          </p:nvPr>
        </p:nvGraphicFramePr>
        <p:xfrm>
          <a:off x="4669475" y="1653326"/>
          <a:ext cx="4361637" cy="576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485"/>
                <a:gridCol w="1879600"/>
                <a:gridCol w="1924552"/>
              </a:tblGrid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F0013"/>
                          </a:solidFill>
                        </a:rPr>
                        <a:t>Min.</a:t>
                      </a:r>
                      <a:endParaRPr lang="en-US" sz="1200" dirty="0">
                        <a:solidFill>
                          <a:srgbClr val="7F001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rgbClr val="7F0013"/>
                          </a:solidFill>
                        </a:rPr>
                        <a:t>Vārtu</a:t>
                      </a:r>
                      <a:r>
                        <a:rPr lang="en-US" sz="1200" dirty="0" smtClean="0">
                          <a:solidFill>
                            <a:srgbClr val="7F0013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7F0013"/>
                          </a:solidFill>
                        </a:rPr>
                        <a:t>guvējs</a:t>
                      </a:r>
                      <a:endParaRPr lang="en-US" sz="1200" dirty="0">
                        <a:solidFill>
                          <a:srgbClr val="7F001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13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Kas piedalījās?</a:t>
                      </a:r>
                      <a:endParaRPr kumimoji="0" lang="lv-LV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7F0013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836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4" name="Straight Connector 43"/>
          <p:cNvCxnSpPr/>
          <p:nvPr/>
        </p:nvCxnSpPr>
        <p:spPr>
          <a:xfrm flipV="1">
            <a:off x="115616" y="681745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15616" y="6738796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15616" y="97177"/>
            <a:ext cx="8915495" cy="0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21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ndis\Documents\Logo\LFF logo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6" y="191293"/>
            <a:ext cx="405784" cy="40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491640" y="187850"/>
            <a:ext cx="2003778" cy="397319"/>
          </a:xfrm>
        </p:spPr>
        <p:txBody>
          <a:bodyPr>
            <a:noAutofit/>
          </a:bodyPr>
          <a:lstStyle/>
          <a:p>
            <a:pPr algn="l" eaLnBrk="1" hangingPunct="1"/>
            <a:r>
              <a:rPr lang="lv-LV" sz="1600" b="1" dirty="0" smtClean="0">
                <a:solidFill>
                  <a:srgbClr val="7F0013"/>
                </a:solidFill>
                <a:latin typeface="Times New Roman" charset="0"/>
                <a:cs typeface="Times New Roman" charset="0"/>
              </a:rPr>
              <a:t>SPĒLES ANALĪZE</a:t>
            </a:r>
            <a:endParaRPr lang="lv-LV" sz="1600" b="1" dirty="0">
              <a:solidFill>
                <a:srgbClr val="7F0013"/>
              </a:solidFill>
              <a:latin typeface="Times New Roman" charset="0"/>
              <a:cs typeface="Times New Roman" charset="0"/>
            </a:endParaRPr>
          </a:p>
        </p:txBody>
      </p:sp>
      <p:pic>
        <p:nvPicPr>
          <p:cNvPr id="29" name="Picture 28" descr="LFfT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440" y="149037"/>
            <a:ext cx="444671" cy="44804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296418" y="721274"/>
            <a:ext cx="2462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lv-LV" sz="2000" b="1" dirty="0">
                <a:latin typeface="Times New Roman" charset="0"/>
                <a:cs typeface="Times New Roman" charset="0"/>
              </a:rPr>
              <a:t>VĀRTU MOMENTI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156913"/>
              </p:ext>
            </p:extLst>
          </p:nvPr>
        </p:nvGraphicFramePr>
        <p:xfrm>
          <a:off x="404813" y="1388860"/>
          <a:ext cx="6121400" cy="2286000"/>
        </p:xfrm>
        <a:graphic>
          <a:graphicData uri="http://schemas.openxmlformats.org/drawingml/2006/table">
            <a:tbl>
              <a:tblPr/>
              <a:tblGrid>
                <a:gridCol w="660400"/>
                <a:gridCol w="1462087"/>
                <a:gridCol w="3998913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0013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Min.</a:t>
                      </a:r>
                      <a:endParaRPr kumimoji="0" lang="lv-LV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7F0013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0013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Kas piedalījās?</a:t>
                      </a:r>
                      <a:endParaRPr kumimoji="0" lang="lv-LV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7F0013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13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Situācijas apraksts?</a:t>
                      </a:r>
                      <a:endParaRPr kumimoji="0" lang="lv-LV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7F0013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404813" y="1018973"/>
            <a:ext cx="2398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lv-LV" b="1" dirty="0">
                <a:latin typeface="Times New Roman" charset="0"/>
                <a:ea typeface="Calibri" charset="0"/>
                <a:cs typeface="Times New Roman" charset="0"/>
              </a:rPr>
              <a:t>Pie pretinieku vārtiem</a:t>
            </a:r>
            <a:endParaRPr lang="lv-LV" dirty="0">
              <a:ea typeface="Calibri" charset="0"/>
              <a:cs typeface="Times New Roman" charset="0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404813" y="3703435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lv-LV" b="1" dirty="0">
                <a:latin typeface="Times New Roman" charset="0"/>
                <a:ea typeface="Calibri" charset="0"/>
                <a:cs typeface="Times New Roman" charset="0"/>
              </a:rPr>
              <a:t>Pie saviem vārtiem</a:t>
            </a:r>
            <a:endParaRPr lang="lv-LV" dirty="0">
              <a:ea typeface="Calibri" charset="0"/>
              <a:cs typeface="Times New Roman" charset="0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190075"/>
              </p:ext>
            </p:extLst>
          </p:nvPr>
        </p:nvGraphicFramePr>
        <p:xfrm>
          <a:off x="404813" y="4073323"/>
          <a:ext cx="6121400" cy="2492380"/>
        </p:xfrm>
        <a:graphic>
          <a:graphicData uri="http://schemas.openxmlformats.org/drawingml/2006/table">
            <a:tbl>
              <a:tblPr/>
              <a:tblGrid>
                <a:gridCol w="660400"/>
                <a:gridCol w="1462087"/>
                <a:gridCol w="3998913"/>
              </a:tblGrid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0013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Min.</a:t>
                      </a:r>
                      <a:endParaRPr kumimoji="0" lang="lv-LV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7F0013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0013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Kas kļūdījās?</a:t>
                      </a:r>
                      <a:endParaRPr kumimoji="0" lang="lv-LV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7F0013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13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Situācijas apraksts?</a:t>
                      </a:r>
                      <a:endParaRPr kumimoji="0" lang="lv-LV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7F0013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55512" marR="555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004619"/>
              </p:ext>
            </p:extLst>
          </p:nvPr>
        </p:nvGraphicFramePr>
        <p:xfrm>
          <a:off x="6745111" y="1388860"/>
          <a:ext cx="228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500"/>
                <a:gridCol w="338667"/>
                <a:gridCol w="35983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rgbClr val="7F0013"/>
                          </a:solidFill>
                        </a:rPr>
                        <a:t>Momenti</a:t>
                      </a:r>
                      <a:endParaRPr lang="en-US" sz="1200" dirty="0">
                        <a:solidFill>
                          <a:srgbClr val="7F001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I. </a:t>
                      </a:r>
                      <a:r>
                        <a:rPr lang="en-US" sz="1200" dirty="0" err="1" smtClean="0"/>
                        <a:t>Puslaiks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II. </a:t>
                      </a:r>
                      <a:r>
                        <a:rPr lang="en-US" sz="1200" dirty="0" err="1" smtClean="0"/>
                        <a:t>Puslaiks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Pavisam</a:t>
                      </a:r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942059"/>
              </p:ext>
            </p:extLst>
          </p:nvPr>
        </p:nvGraphicFramePr>
        <p:xfrm>
          <a:off x="6745111" y="2872220"/>
          <a:ext cx="228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500"/>
                <a:gridCol w="6985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rgbClr val="7F0013"/>
                          </a:solidFill>
                        </a:rPr>
                        <a:t>Realizācijas</a:t>
                      </a:r>
                      <a:r>
                        <a:rPr lang="en-US" sz="1200" dirty="0" smtClean="0">
                          <a:solidFill>
                            <a:srgbClr val="7F0013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7F0013"/>
                          </a:solidFill>
                        </a:rPr>
                        <a:t>procents</a:t>
                      </a:r>
                      <a:r>
                        <a:rPr lang="en-US" sz="1200" dirty="0" smtClean="0">
                          <a:solidFill>
                            <a:srgbClr val="7F0013"/>
                          </a:solidFill>
                        </a:rPr>
                        <a:t> (%)</a:t>
                      </a:r>
                      <a:endParaRPr lang="en-US" sz="1200" dirty="0">
                        <a:solidFill>
                          <a:srgbClr val="7F001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115616" y="681745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15616" y="6738796"/>
            <a:ext cx="8915495" cy="13806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5616" y="97177"/>
            <a:ext cx="8915495" cy="0"/>
          </a:xfrm>
          <a:prstGeom prst="line">
            <a:avLst/>
          </a:prstGeom>
          <a:ln>
            <a:solidFill>
              <a:srgbClr val="7030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6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3529</TotalTime>
  <Words>562</Words>
  <Application>Microsoft Office PowerPoint</Application>
  <PresentationFormat>On-screen Show (4:3)</PresentationFormat>
  <Paragraphs>356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ＭＳ Ｐゴシック</vt:lpstr>
      <vt:lpstr>Arial</vt:lpstr>
      <vt:lpstr>Calibri</vt:lpstr>
      <vt:lpstr>Times New Roman</vt:lpstr>
      <vt:lpstr>Office Theme</vt:lpstr>
      <vt:lpstr>LATVIJAS FUTBOLA FEDERĀCIJA TRENERU APMACĪBA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LATVIJAS FUTBOLA FEDERĀCIJA</dc:title>
  <dc:creator>Viktors M</dc:creator>
  <cp:lastModifiedBy>Kirils Buracevs</cp:lastModifiedBy>
  <cp:revision>74</cp:revision>
  <dcterms:created xsi:type="dcterms:W3CDTF">2015-03-24T20:11:51Z</dcterms:created>
  <dcterms:modified xsi:type="dcterms:W3CDTF">2015-06-24T17:05:46Z</dcterms:modified>
</cp:coreProperties>
</file>